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8"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432">
          <p15:clr>
            <a:srgbClr val="000000"/>
          </p15:clr>
        </p15:guide>
        <p15:guide id="2" pos="384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33" autoAdjust="0"/>
    <p:restoredTop sz="94660"/>
  </p:normalViewPr>
  <p:slideViewPr>
    <p:cSldViewPr snapToGrid="0">
      <p:cViewPr varScale="1">
        <p:scale>
          <a:sx n="70" d="100"/>
          <a:sy n="70" d="100"/>
        </p:scale>
        <p:origin x="82" y="197"/>
      </p:cViewPr>
      <p:guideLst>
        <p:guide orient="horz" pos="2432"/>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ctr" anchorCtr="0">
            <a:noAutofit/>
          </a:bodyPr>
          <a:lstStyle/>
          <a:p>
            <a:pPr marL="0" lvl="0" indent="0" algn="l" rtl="0">
              <a:spcBef>
                <a:spcPts val="360"/>
              </a:spcBef>
              <a:spcAft>
                <a:spcPts val="0"/>
              </a:spcAft>
              <a:buNone/>
            </a:pPr>
            <a:endParaRPr/>
          </a:p>
        </p:txBody>
      </p:sp>
      <p:sp>
        <p:nvSpPr>
          <p:cNvPr id="84" name="Google Shape;8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ctr" anchorCtr="0">
            <a:noAutofit/>
          </a:bodyPr>
          <a:lstStyle/>
          <a:p>
            <a:pPr marL="0" lvl="0" indent="0" algn="l" rtl="0">
              <a:spcBef>
                <a:spcPts val="360"/>
              </a:spcBef>
              <a:spcAft>
                <a:spcPts val="0"/>
              </a:spcAft>
              <a:buNone/>
            </a:pPr>
            <a:endParaRPr/>
          </a:p>
        </p:txBody>
      </p:sp>
      <p:sp>
        <p:nvSpPr>
          <p:cNvPr id="158" name="Google Shape;158;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ctr" anchorCtr="0">
            <a:noAutofit/>
          </a:bodyPr>
          <a:lstStyle/>
          <a:p>
            <a:pPr marL="0" lvl="0" indent="0" algn="l" rtl="0">
              <a:spcBef>
                <a:spcPts val="360"/>
              </a:spcBef>
              <a:spcAft>
                <a:spcPts val="0"/>
              </a:spcAft>
              <a:buNone/>
            </a:pPr>
            <a:endParaRPr/>
          </a:p>
        </p:txBody>
      </p:sp>
      <p:sp>
        <p:nvSpPr>
          <p:cNvPr id="173" name="Google Shape;173;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ctr" anchorCtr="0">
            <a:noAutofit/>
          </a:bodyPr>
          <a:lstStyle/>
          <a:p>
            <a:pPr marL="0" lvl="0" indent="0" algn="l" rtl="0">
              <a:spcBef>
                <a:spcPts val="360"/>
              </a:spcBef>
              <a:spcAft>
                <a:spcPts val="0"/>
              </a:spcAft>
              <a:buNone/>
            </a:pPr>
            <a:endParaRPr/>
          </a:p>
        </p:txBody>
      </p:sp>
      <p:sp>
        <p:nvSpPr>
          <p:cNvPr id="183" name="Google Shape;183;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ctr" anchorCtr="0">
            <a:noAutofit/>
          </a:bodyPr>
          <a:lstStyle/>
          <a:p>
            <a:pPr marL="0" lvl="0" indent="0" algn="l" rtl="0">
              <a:spcBef>
                <a:spcPts val="360"/>
              </a:spcBef>
              <a:spcAft>
                <a:spcPts val="0"/>
              </a:spcAft>
              <a:buNone/>
            </a:pPr>
            <a:endParaRPr/>
          </a:p>
        </p:txBody>
      </p:sp>
      <p:sp>
        <p:nvSpPr>
          <p:cNvPr id="188" name="Google Shape;188;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ctr" anchorCtr="0">
            <a:noAutofit/>
          </a:bodyPr>
          <a:lstStyle/>
          <a:p>
            <a:pPr marL="0" lvl="0" indent="0" algn="l" rtl="0">
              <a:spcBef>
                <a:spcPts val="360"/>
              </a:spcBef>
              <a:spcAft>
                <a:spcPts val="0"/>
              </a:spcAft>
              <a:buNone/>
            </a:pPr>
            <a:endParaRPr/>
          </a:p>
        </p:txBody>
      </p:sp>
      <p:sp>
        <p:nvSpPr>
          <p:cNvPr id="193" name="Google Shape;193;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ctr" anchorCtr="0">
            <a:noAutofit/>
          </a:bodyPr>
          <a:lstStyle/>
          <a:p>
            <a:pPr marL="0" lvl="0" indent="0" algn="l" rtl="0">
              <a:spcBef>
                <a:spcPts val="360"/>
              </a:spcBef>
              <a:spcAft>
                <a:spcPts val="0"/>
              </a:spcAft>
              <a:buNone/>
            </a:pPr>
            <a:endParaRPr/>
          </a:p>
        </p:txBody>
      </p:sp>
      <p:sp>
        <p:nvSpPr>
          <p:cNvPr id="198" name="Google Shape;198;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ctr" anchorCtr="0">
            <a:noAutofit/>
          </a:bodyPr>
          <a:lstStyle/>
          <a:p>
            <a:pPr marL="0" lvl="0" indent="0" algn="l" rtl="0">
              <a:spcBef>
                <a:spcPts val="360"/>
              </a:spcBef>
              <a:spcAft>
                <a:spcPts val="0"/>
              </a:spcAft>
              <a:buNone/>
            </a:pPr>
            <a:endParaRPr/>
          </a:p>
        </p:txBody>
      </p:sp>
      <p:sp>
        <p:nvSpPr>
          <p:cNvPr id="203" name="Google Shape;203;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ctr" anchorCtr="0">
            <a:noAutofit/>
          </a:bodyPr>
          <a:lstStyle/>
          <a:p>
            <a:pPr marL="0" lvl="0" indent="0" algn="l" rtl="0">
              <a:spcBef>
                <a:spcPts val="360"/>
              </a:spcBef>
              <a:spcAft>
                <a:spcPts val="0"/>
              </a:spcAft>
              <a:buNone/>
            </a:pPr>
            <a:endParaRPr/>
          </a:p>
        </p:txBody>
      </p:sp>
      <p:sp>
        <p:nvSpPr>
          <p:cNvPr id="208" name="Google Shape;208;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ctr" anchorCtr="0">
            <a:noAutofit/>
          </a:bodyPr>
          <a:lstStyle/>
          <a:p>
            <a:pPr marL="0" lvl="0" indent="0" algn="l" rtl="0">
              <a:spcBef>
                <a:spcPts val="360"/>
              </a:spcBef>
              <a:spcAft>
                <a:spcPts val="0"/>
              </a:spcAft>
              <a:buNone/>
            </a:pPr>
            <a:endParaRPr/>
          </a:p>
        </p:txBody>
      </p:sp>
      <p:sp>
        <p:nvSpPr>
          <p:cNvPr id="213" name="Google Shape;213;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ctr" anchorCtr="0">
            <a:noAutofit/>
          </a:bodyPr>
          <a:lstStyle/>
          <a:p>
            <a:pPr marL="0" lvl="0" indent="0" algn="l" rtl="0">
              <a:spcBef>
                <a:spcPts val="360"/>
              </a:spcBef>
              <a:spcAft>
                <a:spcPts val="0"/>
              </a:spcAft>
              <a:buNone/>
            </a:pPr>
            <a:endParaRPr/>
          </a:p>
        </p:txBody>
      </p:sp>
      <p:sp>
        <p:nvSpPr>
          <p:cNvPr id="218" name="Google Shape;218;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9" name="Google Shape;89;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90" name="Google Shape;90;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ctr" anchorCtr="0">
            <a:noAutofit/>
          </a:bodyPr>
          <a:lstStyle/>
          <a:p>
            <a:pPr marL="0" lvl="0" indent="0" algn="l" rtl="0">
              <a:spcBef>
                <a:spcPts val="360"/>
              </a:spcBef>
              <a:spcAft>
                <a:spcPts val="0"/>
              </a:spcAft>
              <a:buNone/>
            </a:pPr>
            <a:endParaRPr/>
          </a:p>
        </p:txBody>
      </p:sp>
      <p:sp>
        <p:nvSpPr>
          <p:cNvPr id="223" name="Google Shape;223;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ctr" anchorCtr="0">
            <a:noAutofit/>
          </a:bodyPr>
          <a:lstStyle/>
          <a:p>
            <a:pPr marL="0" lvl="0" indent="0" algn="l" rtl="0">
              <a:spcBef>
                <a:spcPts val="360"/>
              </a:spcBef>
              <a:spcAft>
                <a:spcPts val="0"/>
              </a:spcAft>
              <a:buNone/>
            </a:pPr>
            <a:endParaRPr/>
          </a:p>
        </p:txBody>
      </p:sp>
      <p:sp>
        <p:nvSpPr>
          <p:cNvPr id="229" name="Google Shape;229;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ctr" anchorCtr="0">
            <a:noAutofit/>
          </a:bodyPr>
          <a:lstStyle/>
          <a:p>
            <a:pPr marL="0" lvl="0" indent="0" algn="l" rtl="0">
              <a:spcBef>
                <a:spcPts val="360"/>
              </a:spcBef>
              <a:spcAft>
                <a:spcPts val="0"/>
              </a:spcAft>
              <a:buNone/>
            </a:pPr>
            <a:endParaRPr/>
          </a:p>
        </p:txBody>
      </p:sp>
      <p:sp>
        <p:nvSpPr>
          <p:cNvPr id="235" name="Google Shape;235;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2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ctr" anchorCtr="0">
            <a:noAutofit/>
          </a:bodyPr>
          <a:lstStyle/>
          <a:p>
            <a:pPr marL="0" lvl="0" indent="0" algn="l" rtl="0">
              <a:spcBef>
                <a:spcPts val="360"/>
              </a:spcBef>
              <a:spcAft>
                <a:spcPts val="0"/>
              </a:spcAft>
              <a:buNone/>
            </a:pPr>
            <a:endParaRPr/>
          </a:p>
        </p:txBody>
      </p:sp>
      <p:sp>
        <p:nvSpPr>
          <p:cNvPr id="240" name="Google Shape;240;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2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ctr" anchorCtr="0">
            <a:noAutofit/>
          </a:bodyPr>
          <a:lstStyle/>
          <a:p>
            <a:pPr marL="0" lvl="0" indent="0" algn="l" rtl="0">
              <a:spcBef>
                <a:spcPts val="360"/>
              </a:spcBef>
              <a:spcAft>
                <a:spcPts val="0"/>
              </a:spcAft>
              <a:buNone/>
            </a:pPr>
            <a:endParaRPr/>
          </a:p>
        </p:txBody>
      </p:sp>
      <p:sp>
        <p:nvSpPr>
          <p:cNvPr id="245" name="Google Shape;245;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2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ctr" anchorCtr="0">
            <a:noAutofit/>
          </a:bodyPr>
          <a:lstStyle/>
          <a:p>
            <a:pPr marL="0" lvl="0" indent="0" algn="l" rtl="0">
              <a:spcBef>
                <a:spcPts val="360"/>
              </a:spcBef>
              <a:spcAft>
                <a:spcPts val="0"/>
              </a:spcAft>
              <a:buNone/>
            </a:pPr>
            <a:endParaRPr/>
          </a:p>
        </p:txBody>
      </p:sp>
      <p:sp>
        <p:nvSpPr>
          <p:cNvPr id="250" name="Google Shape;250;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2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ctr" anchorCtr="0">
            <a:noAutofit/>
          </a:bodyPr>
          <a:lstStyle/>
          <a:p>
            <a:pPr marL="0" lvl="0" indent="0" algn="l" rtl="0">
              <a:spcBef>
                <a:spcPts val="360"/>
              </a:spcBef>
              <a:spcAft>
                <a:spcPts val="0"/>
              </a:spcAft>
              <a:buNone/>
            </a:pPr>
            <a:endParaRPr/>
          </a:p>
        </p:txBody>
      </p:sp>
      <p:sp>
        <p:nvSpPr>
          <p:cNvPr id="256" name="Google Shape;256;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2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ctr" anchorCtr="0">
            <a:noAutofit/>
          </a:bodyPr>
          <a:lstStyle/>
          <a:p>
            <a:pPr marL="0" lvl="0" indent="0" algn="l" rtl="0">
              <a:spcBef>
                <a:spcPts val="360"/>
              </a:spcBef>
              <a:spcAft>
                <a:spcPts val="0"/>
              </a:spcAft>
              <a:buNone/>
            </a:pPr>
            <a:endParaRPr/>
          </a:p>
        </p:txBody>
      </p:sp>
      <p:sp>
        <p:nvSpPr>
          <p:cNvPr id="262" name="Google Shape;262;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p2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ctr" anchorCtr="0">
            <a:noAutofit/>
          </a:bodyPr>
          <a:lstStyle/>
          <a:p>
            <a:pPr marL="0" lvl="0" indent="0" algn="l" rtl="0">
              <a:spcBef>
                <a:spcPts val="360"/>
              </a:spcBef>
              <a:spcAft>
                <a:spcPts val="0"/>
              </a:spcAft>
              <a:buNone/>
            </a:pPr>
            <a:endParaRPr/>
          </a:p>
        </p:txBody>
      </p:sp>
      <p:sp>
        <p:nvSpPr>
          <p:cNvPr id="267" name="Google Shape;267;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2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ctr" anchorCtr="0">
            <a:noAutofit/>
          </a:bodyPr>
          <a:lstStyle/>
          <a:p>
            <a:pPr marL="0" lvl="0" indent="0" algn="l" rtl="0">
              <a:spcBef>
                <a:spcPts val="360"/>
              </a:spcBef>
              <a:spcAft>
                <a:spcPts val="0"/>
              </a:spcAft>
              <a:buNone/>
            </a:pPr>
            <a:endParaRPr/>
          </a:p>
        </p:txBody>
      </p:sp>
      <p:sp>
        <p:nvSpPr>
          <p:cNvPr id="272" name="Google Shape;272;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6" name="Google Shape;96;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97" name="Google Shape;97;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p3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ctr" anchorCtr="0">
            <a:noAutofit/>
          </a:bodyPr>
          <a:lstStyle/>
          <a:p>
            <a:pPr marL="0" lvl="0" indent="0" algn="l" rtl="0">
              <a:spcBef>
                <a:spcPts val="360"/>
              </a:spcBef>
              <a:spcAft>
                <a:spcPts val="0"/>
              </a:spcAft>
              <a:buNone/>
            </a:pPr>
            <a:endParaRPr/>
          </a:p>
        </p:txBody>
      </p:sp>
      <p:sp>
        <p:nvSpPr>
          <p:cNvPr id="277" name="Google Shape;277;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3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ctr" anchorCtr="0">
            <a:noAutofit/>
          </a:bodyPr>
          <a:lstStyle/>
          <a:p>
            <a:pPr marL="0" lvl="0" indent="0" algn="l" rtl="0">
              <a:spcBef>
                <a:spcPts val="360"/>
              </a:spcBef>
              <a:spcAft>
                <a:spcPts val="0"/>
              </a:spcAft>
              <a:buNone/>
            </a:pPr>
            <a:endParaRPr/>
          </a:p>
        </p:txBody>
      </p:sp>
      <p:sp>
        <p:nvSpPr>
          <p:cNvPr id="282" name="Google Shape;282;p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p3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ctr" anchorCtr="0">
            <a:noAutofit/>
          </a:bodyPr>
          <a:lstStyle/>
          <a:p>
            <a:pPr marL="0" lvl="0" indent="0" algn="l" rtl="0">
              <a:spcBef>
                <a:spcPts val="360"/>
              </a:spcBef>
              <a:spcAft>
                <a:spcPts val="0"/>
              </a:spcAft>
              <a:buNone/>
            </a:pPr>
            <a:endParaRPr/>
          </a:p>
        </p:txBody>
      </p:sp>
      <p:sp>
        <p:nvSpPr>
          <p:cNvPr id="288" name="Google Shape;288;p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p3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ctr" anchorCtr="0">
            <a:noAutofit/>
          </a:bodyPr>
          <a:lstStyle/>
          <a:p>
            <a:pPr marL="0" lvl="0" indent="0" algn="l" rtl="0">
              <a:spcBef>
                <a:spcPts val="360"/>
              </a:spcBef>
              <a:spcAft>
                <a:spcPts val="0"/>
              </a:spcAft>
              <a:buNone/>
            </a:pPr>
            <a:endParaRPr/>
          </a:p>
        </p:txBody>
      </p:sp>
      <p:sp>
        <p:nvSpPr>
          <p:cNvPr id="294" name="Google Shape;294;p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p3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ctr" anchorCtr="0">
            <a:noAutofit/>
          </a:bodyPr>
          <a:lstStyle/>
          <a:p>
            <a:pPr marL="0" lvl="0" indent="0" algn="l" rtl="0">
              <a:spcBef>
                <a:spcPts val="360"/>
              </a:spcBef>
              <a:spcAft>
                <a:spcPts val="0"/>
              </a:spcAft>
              <a:buNone/>
            </a:pPr>
            <a:endParaRPr/>
          </a:p>
        </p:txBody>
      </p:sp>
      <p:sp>
        <p:nvSpPr>
          <p:cNvPr id="300" name="Google Shape;300;p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p3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ctr" anchorCtr="0">
            <a:noAutofit/>
          </a:bodyPr>
          <a:lstStyle/>
          <a:p>
            <a:pPr marL="0" lvl="0" indent="0" algn="l" rtl="0">
              <a:spcBef>
                <a:spcPts val="360"/>
              </a:spcBef>
              <a:spcAft>
                <a:spcPts val="0"/>
              </a:spcAft>
              <a:buNone/>
            </a:pPr>
            <a:endParaRPr/>
          </a:p>
        </p:txBody>
      </p:sp>
      <p:sp>
        <p:nvSpPr>
          <p:cNvPr id="306" name="Google Shape;306;p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p3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ctr" anchorCtr="0">
            <a:noAutofit/>
          </a:bodyPr>
          <a:lstStyle/>
          <a:p>
            <a:pPr marL="0" lvl="0" indent="0" algn="l" rtl="0">
              <a:spcBef>
                <a:spcPts val="360"/>
              </a:spcBef>
              <a:spcAft>
                <a:spcPts val="0"/>
              </a:spcAft>
              <a:buNone/>
            </a:pPr>
            <a:endParaRPr/>
          </a:p>
        </p:txBody>
      </p:sp>
      <p:sp>
        <p:nvSpPr>
          <p:cNvPr id="311" name="Google Shape;311;p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p3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ctr" anchorCtr="0">
            <a:noAutofit/>
          </a:bodyPr>
          <a:lstStyle/>
          <a:p>
            <a:pPr marL="0" lvl="0" indent="0" algn="l" rtl="0">
              <a:spcBef>
                <a:spcPts val="360"/>
              </a:spcBef>
              <a:spcAft>
                <a:spcPts val="0"/>
              </a:spcAft>
              <a:buNone/>
            </a:pPr>
            <a:endParaRPr/>
          </a:p>
        </p:txBody>
      </p:sp>
      <p:sp>
        <p:nvSpPr>
          <p:cNvPr id="317" name="Google Shape;317;p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3" name="Google Shape;103;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04" name="Google Shape;104;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0" name="Google Shape;110;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11" name="Google Shape;111;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ctr" anchorCtr="0">
            <a:noAutofit/>
          </a:bodyPr>
          <a:lstStyle/>
          <a:p>
            <a:pPr marL="0" lvl="0" indent="0" algn="l" rtl="0">
              <a:spcBef>
                <a:spcPts val="360"/>
              </a:spcBef>
              <a:spcAft>
                <a:spcPts val="0"/>
              </a:spcAft>
              <a:buNone/>
            </a:pPr>
            <a:endParaRPr/>
          </a:p>
        </p:txBody>
      </p:sp>
      <p:sp>
        <p:nvSpPr>
          <p:cNvPr id="116" name="Google Shape;11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ctr" anchorCtr="0">
            <a:noAutofit/>
          </a:bodyPr>
          <a:lstStyle/>
          <a:p>
            <a:pPr marL="0" lvl="0" indent="0" algn="l" rtl="0">
              <a:spcBef>
                <a:spcPts val="360"/>
              </a:spcBef>
              <a:spcAft>
                <a:spcPts val="0"/>
              </a:spcAft>
              <a:buNone/>
            </a:pPr>
            <a:endParaRPr/>
          </a:p>
        </p:txBody>
      </p:sp>
      <p:sp>
        <p:nvSpPr>
          <p:cNvPr id="122" name="Google Shape;12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ctr" anchorCtr="0">
            <a:noAutofit/>
          </a:bodyPr>
          <a:lstStyle/>
          <a:p>
            <a:pPr marL="0" lvl="0" indent="0" algn="l" rtl="0">
              <a:spcBef>
                <a:spcPts val="360"/>
              </a:spcBef>
              <a:spcAft>
                <a:spcPts val="0"/>
              </a:spcAft>
              <a:buNone/>
            </a:pPr>
            <a:endParaRPr/>
          </a:p>
        </p:txBody>
      </p:sp>
      <p:sp>
        <p:nvSpPr>
          <p:cNvPr id="134" name="Google Shape;134;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ctr" anchorCtr="0">
            <a:noAutofit/>
          </a:bodyPr>
          <a:lstStyle/>
          <a:p>
            <a:pPr marL="0" lvl="0" indent="0" algn="l" rtl="0">
              <a:spcBef>
                <a:spcPts val="360"/>
              </a:spcBef>
              <a:spcAft>
                <a:spcPts val="0"/>
              </a:spcAft>
              <a:buNone/>
            </a:pPr>
            <a:endParaRPr/>
          </a:p>
        </p:txBody>
      </p:sp>
      <p:sp>
        <p:nvSpPr>
          <p:cNvPr id="139" name="Google Shape;139;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标题幻灯片" type="title">
  <p:cSld name="TITLE">
    <p:spTree>
      <p:nvGrpSpPr>
        <p:cNvPr id="1" name="Shape 16"/>
        <p:cNvGrpSpPr/>
        <p:nvPr/>
      </p:nvGrpSpPr>
      <p:grpSpPr>
        <a:xfrm>
          <a:off x="0" y="0"/>
          <a:ext cx="0" cy="0"/>
          <a:chOff x="0" y="0"/>
          <a:chExt cx="0" cy="0"/>
        </a:xfrm>
      </p:grpSpPr>
      <p:pic>
        <p:nvPicPr>
          <p:cNvPr id="17" name="Google Shape;17;p2"/>
          <p:cNvPicPr preferRelativeResize="0"/>
          <p:nvPr/>
        </p:nvPicPr>
        <p:blipFill rotWithShape="1">
          <a:blip r:embed="rId2">
            <a:alphaModFix/>
          </a:blip>
          <a:srcRect l="77" t="10125" r="473" b="-5792"/>
          <a:stretch/>
        </p:blipFill>
        <p:spPr>
          <a:xfrm>
            <a:off x="-892" y="-26126"/>
            <a:ext cx="12192892" cy="6675120"/>
          </a:xfrm>
          <a:prstGeom prst="rect">
            <a:avLst/>
          </a:prstGeom>
          <a:noFill/>
          <a:ln>
            <a:noFill/>
          </a:ln>
        </p:spPr>
      </p:pic>
      <p:sp>
        <p:nvSpPr>
          <p:cNvPr id="18" name="Google Shape;18;p2"/>
          <p:cNvSpPr txBox="1">
            <a:spLocks noGrp="1"/>
          </p:cNvSpPr>
          <p:nvPr>
            <p:ph type="ctrTitle"/>
          </p:nvPr>
        </p:nvSpPr>
        <p:spPr>
          <a:xfrm>
            <a:off x="4479675" y="3311434"/>
            <a:ext cx="6874125" cy="166201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2"/>
              </a:buClr>
              <a:buSzPts val="4800"/>
              <a:buFont typeface="Arial"/>
              <a:buNone/>
              <a:defRPr sz="4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2"/>
          <p:cNvSpPr>
            <a:spLocks noGrp="1"/>
          </p:cNvSpPr>
          <p:nvPr>
            <p:ph type="subTitle" idx="1"/>
          </p:nvPr>
        </p:nvSpPr>
        <p:spPr>
          <a:xfrm>
            <a:off x="4479676" y="5355451"/>
            <a:ext cx="5081239" cy="455767"/>
          </a:xfrm>
          <a:prstGeom prst="trapezoid">
            <a:avLst>
              <a:gd name="adj" fmla="val 147105"/>
            </a:avLst>
          </a:prstGeom>
          <a:solidFill>
            <a:schemeClr val="dk2"/>
          </a:solidFill>
          <a:ln>
            <a:noFill/>
          </a:ln>
          <a:effectLst>
            <a:outerShdw blurRad="76200" dist="12700" dir="2700000" algn="ctr" rotWithShape="0">
              <a:schemeClr val="dk1">
                <a:alpha val="20000"/>
              </a:schemeClr>
            </a:outerShdw>
          </a:effectLst>
        </p:spPr>
        <p:txBody>
          <a:bodyPr spcFirstLastPara="1" wrap="square" lIns="91425" tIns="45700" rIns="91425" bIns="45700" anchor="ctr" anchorCtr="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rm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
        <p:nvSpPr>
          <p:cNvPr id="23" name="Google Shape;23;p2"/>
          <p:cNvSpPr/>
          <p:nvPr/>
        </p:nvSpPr>
        <p:spPr>
          <a:xfrm rot="10590647">
            <a:off x="9378084" y="5466062"/>
            <a:ext cx="1679998" cy="372813"/>
          </a:xfrm>
          <a:prstGeom prst="triangle">
            <a:avLst>
              <a:gd name="adj" fmla="val 63488"/>
            </a:avLst>
          </a:prstGeom>
          <a:solidFill>
            <a:schemeClr val="dk2"/>
          </a:solidFill>
          <a:ln>
            <a:noFill/>
          </a:ln>
          <a:effectLst>
            <a:outerShdw blurRad="76200" dist="12700" dir="2700000" algn="ctr" rotWithShape="0">
              <a:schemeClr val="dk1">
                <a:alpha val="20000"/>
              </a:schemeClr>
            </a:outerShdw>
          </a:effectLst>
        </p:spPr>
        <p:txBody>
          <a:bodyPr spcFirstLastPara="1" wrap="square" lIns="91425" tIns="45700" rIns="91425" bIns="45700" anchor="ctr" anchorCtr="0">
            <a:noAutofit/>
          </a:bodyPr>
          <a:lstStyle/>
          <a:p>
            <a:pPr marL="0" marR="0" lvl="0" indent="0" algn="ctr" rtl="0">
              <a:lnSpc>
                <a:spcPct val="80000"/>
              </a:lnSpc>
              <a:spcBef>
                <a:spcPts val="0"/>
              </a:spcBef>
              <a:spcAft>
                <a:spcPts val="0"/>
              </a:spcAft>
              <a:buNone/>
            </a:pPr>
            <a:endParaRPr sz="72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内容">
  <p:cSld name="内容">
    <p:spTree>
      <p:nvGrpSpPr>
        <p:cNvPr id="1" name="Shape 77"/>
        <p:cNvGrpSpPr/>
        <p:nvPr/>
      </p:nvGrpSpPr>
      <p:grpSpPr>
        <a:xfrm>
          <a:off x="0" y="0"/>
          <a:ext cx="0" cy="0"/>
          <a:chOff x="0" y="0"/>
          <a:chExt cx="0" cy="0"/>
        </a:xfrm>
      </p:grpSpPr>
      <p:sp>
        <p:nvSpPr>
          <p:cNvPr id="78" name="Google Shape;78;p11"/>
          <p:cNvSpPr txBox="1">
            <a:spLocks noGrp="1"/>
          </p:cNvSpPr>
          <p:nvPr>
            <p:ph type="dt" idx="10"/>
          </p:nvPr>
        </p:nvSpPr>
        <p:spPr>
          <a:xfrm>
            <a:off x="838200" y="6356352"/>
            <a:ext cx="2743200" cy="365125"/>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1"/>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11"/>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rm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
        <p:nvSpPr>
          <p:cNvPr id="81" name="Google Shape;81;p11"/>
          <p:cNvSpPr txBox="1">
            <a:spLocks noGrp="1"/>
          </p:cNvSpPr>
          <p:nvPr>
            <p:ph type="body" idx="1"/>
          </p:nvPr>
        </p:nvSpPr>
        <p:spPr>
          <a:xfrm>
            <a:off x="838201" y="571503"/>
            <a:ext cx="10515601" cy="5649913"/>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sz="1800"/>
            </a:lvl4pPr>
            <a:lvl5pPr marL="2286000" lvl="4" indent="-342900" algn="l">
              <a:lnSpc>
                <a:spcPct val="90000"/>
              </a:lnSpc>
              <a:spcBef>
                <a:spcPts val="500"/>
              </a:spcBef>
              <a:spcAft>
                <a:spcPts val="0"/>
              </a:spcAft>
              <a:buClr>
                <a:schemeClr val="dk1"/>
              </a:buClr>
              <a:buSzPts val="1800"/>
              <a:buChar char="•"/>
              <a:defRPr sz="1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标题和内容" type="obj">
  <p:cSld name="OBJECT">
    <p:spTree>
      <p:nvGrpSpPr>
        <p:cNvPr id="1" name="Shape 24"/>
        <p:cNvGrpSpPr/>
        <p:nvPr/>
      </p:nvGrpSpPr>
      <p:grpSpPr>
        <a:xfrm>
          <a:off x="0" y="0"/>
          <a:ext cx="0" cy="0"/>
          <a:chOff x="0" y="0"/>
          <a:chExt cx="0" cy="0"/>
        </a:xfrm>
      </p:grpSpPr>
      <p:sp>
        <p:nvSpPr>
          <p:cNvPr id="25" name="Google Shape;25;p3"/>
          <p:cNvSpPr txBox="1">
            <a:spLocks noGrp="1"/>
          </p:cNvSpPr>
          <p:nvPr>
            <p:ph type="title"/>
          </p:nvPr>
        </p:nvSpPr>
        <p:spPr>
          <a:xfrm>
            <a:off x="838200" y="504496"/>
            <a:ext cx="10515600" cy="88287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3"/>
          <p:cNvSpPr txBox="1">
            <a:spLocks noGrp="1"/>
          </p:cNvSpPr>
          <p:nvPr>
            <p:ph type="body" idx="1"/>
          </p:nvPr>
        </p:nvSpPr>
        <p:spPr>
          <a:xfrm>
            <a:off x="838200" y="1562794"/>
            <a:ext cx="10515600" cy="4614170"/>
          </a:xfrm>
          <a:prstGeom prst="rect">
            <a:avLst/>
          </a:prstGeom>
          <a:noFill/>
          <a:ln w="9525" cap="flat" cmpd="sng">
            <a:solidFill>
              <a:srgbClr val="DDDDDD"/>
            </a:solidFill>
            <a:prstDash val="solid"/>
            <a:round/>
            <a:headEnd type="none" w="sm" len="sm"/>
            <a:tailEnd type="none" w="sm" len="sm"/>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800"/>
              <a:buNone/>
              <a:defRPr/>
            </a:lvl1pPr>
            <a:lvl2pPr marL="914400" lvl="1" indent="-228600" algn="l">
              <a:lnSpc>
                <a:spcPct val="90000"/>
              </a:lnSpc>
              <a:spcBef>
                <a:spcPts val="500"/>
              </a:spcBef>
              <a:spcAft>
                <a:spcPts val="0"/>
              </a:spcAft>
              <a:buClr>
                <a:schemeClr val="dk1"/>
              </a:buClr>
              <a:buSzPts val="1800"/>
              <a:buNone/>
              <a:defRPr/>
            </a:lvl2pPr>
            <a:lvl3pPr marL="1371600" lvl="2" indent="-228600" algn="l">
              <a:lnSpc>
                <a:spcPct val="90000"/>
              </a:lnSpc>
              <a:spcBef>
                <a:spcPts val="500"/>
              </a:spcBef>
              <a:spcAft>
                <a:spcPts val="0"/>
              </a:spcAft>
              <a:buClr>
                <a:schemeClr val="dk1"/>
              </a:buClr>
              <a:buSzPts val="1800"/>
              <a:buNone/>
              <a:defRPr/>
            </a:lvl3pPr>
            <a:lvl4pPr marL="1828800" lvl="3" indent="-228600" algn="l">
              <a:lnSpc>
                <a:spcPct val="90000"/>
              </a:lnSpc>
              <a:spcBef>
                <a:spcPts val="500"/>
              </a:spcBef>
              <a:spcAft>
                <a:spcPts val="0"/>
              </a:spcAft>
              <a:buClr>
                <a:schemeClr val="dk1"/>
              </a:buClr>
              <a:buSzPts val="1800"/>
              <a:buNone/>
              <a:defRPr/>
            </a:lvl4pPr>
            <a:lvl5pPr marL="2286000" lvl="4" indent="-228600" algn="l">
              <a:lnSpc>
                <a:spcPct val="9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7" name="Google Shape;27;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rm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两栏内容" type="twoObj">
  <p:cSld name="TWO_OBJECTS">
    <p:spTree>
      <p:nvGrpSpPr>
        <p:cNvPr id="1" name="Shape 30"/>
        <p:cNvGrpSpPr/>
        <p:nvPr/>
      </p:nvGrpSpPr>
      <p:grpSpPr>
        <a:xfrm>
          <a:off x="0" y="0"/>
          <a:ext cx="0" cy="0"/>
          <a:chOff x="0" y="0"/>
          <a:chExt cx="0" cy="0"/>
        </a:xfrm>
      </p:grpSpPr>
      <p:sp>
        <p:nvSpPr>
          <p:cNvPr id="31" name="Google Shape;31;p4"/>
          <p:cNvSpPr txBox="1">
            <a:spLocks noGrp="1"/>
          </p:cNvSpPr>
          <p:nvPr>
            <p:ph type="title"/>
          </p:nvPr>
        </p:nvSpPr>
        <p:spPr>
          <a:xfrm>
            <a:off x="838200" y="504496"/>
            <a:ext cx="10515600" cy="88287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4"/>
          <p:cNvSpPr txBox="1">
            <a:spLocks noGrp="1"/>
          </p:cNvSpPr>
          <p:nvPr>
            <p:ph type="body" idx="1"/>
          </p:nvPr>
        </p:nvSpPr>
        <p:spPr>
          <a:xfrm>
            <a:off x="838200" y="1562793"/>
            <a:ext cx="5181600" cy="4614170"/>
          </a:xfrm>
          <a:prstGeom prst="rect">
            <a:avLst/>
          </a:prstGeom>
          <a:noFill/>
          <a:ln w="9525" cap="flat" cmpd="sng">
            <a:solidFill>
              <a:srgbClr val="CFCFCF"/>
            </a:solidFill>
            <a:prstDash val="solid"/>
            <a:round/>
            <a:headEnd type="none" w="sm" len="sm"/>
            <a:tailEnd type="none" w="sm" len="sm"/>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800"/>
              <a:buNone/>
              <a:defRPr/>
            </a:lvl1pPr>
            <a:lvl2pPr marL="914400" lvl="1" indent="-228600" algn="l">
              <a:lnSpc>
                <a:spcPct val="90000"/>
              </a:lnSpc>
              <a:spcBef>
                <a:spcPts val="500"/>
              </a:spcBef>
              <a:spcAft>
                <a:spcPts val="0"/>
              </a:spcAft>
              <a:buClr>
                <a:schemeClr val="dk1"/>
              </a:buClr>
              <a:buSzPts val="1800"/>
              <a:buNone/>
              <a:defRPr/>
            </a:lvl2pPr>
            <a:lvl3pPr marL="1371600" lvl="2" indent="-228600" algn="l">
              <a:lnSpc>
                <a:spcPct val="90000"/>
              </a:lnSpc>
              <a:spcBef>
                <a:spcPts val="500"/>
              </a:spcBef>
              <a:spcAft>
                <a:spcPts val="0"/>
              </a:spcAft>
              <a:buClr>
                <a:schemeClr val="dk1"/>
              </a:buClr>
              <a:buSzPts val="1800"/>
              <a:buNone/>
              <a:defRPr/>
            </a:lvl3pPr>
            <a:lvl4pPr marL="1828800" lvl="3" indent="-228600" algn="l">
              <a:lnSpc>
                <a:spcPct val="90000"/>
              </a:lnSpc>
              <a:spcBef>
                <a:spcPts val="500"/>
              </a:spcBef>
              <a:spcAft>
                <a:spcPts val="0"/>
              </a:spcAft>
              <a:buClr>
                <a:schemeClr val="dk1"/>
              </a:buClr>
              <a:buSzPts val="1800"/>
              <a:buNone/>
              <a:defRPr/>
            </a:lvl4pPr>
            <a:lvl5pPr marL="2286000" lvl="4" indent="-228600" algn="l">
              <a:lnSpc>
                <a:spcPct val="9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4"/>
          <p:cNvSpPr txBox="1">
            <a:spLocks noGrp="1"/>
          </p:cNvSpPr>
          <p:nvPr>
            <p:ph type="body" idx="2"/>
          </p:nvPr>
        </p:nvSpPr>
        <p:spPr>
          <a:xfrm>
            <a:off x="6172200" y="1562793"/>
            <a:ext cx="5181600" cy="4614170"/>
          </a:xfrm>
          <a:prstGeom prst="rect">
            <a:avLst/>
          </a:prstGeom>
          <a:noFill/>
          <a:ln w="9525" cap="flat" cmpd="sng">
            <a:solidFill>
              <a:srgbClr val="CFCFCF"/>
            </a:solidFill>
            <a:prstDash val="solid"/>
            <a:round/>
            <a:headEnd type="none" w="sm" len="sm"/>
            <a:tailEnd type="none" w="sm" len="sm"/>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800"/>
              <a:buNone/>
              <a:defRPr/>
            </a:lvl1pPr>
            <a:lvl2pPr marL="914400" lvl="1" indent="-228600" algn="l">
              <a:lnSpc>
                <a:spcPct val="90000"/>
              </a:lnSpc>
              <a:spcBef>
                <a:spcPts val="500"/>
              </a:spcBef>
              <a:spcAft>
                <a:spcPts val="0"/>
              </a:spcAft>
              <a:buClr>
                <a:schemeClr val="dk1"/>
              </a:buClr>
              <a:buSzPts val="1800"/>
              <a:buNone/>
              <a:defRPr/>
            </a:lvl2pPr>
            <a:lvl3pPr marL="1371600" lvl="2" indent="-228600" algn="l">
              <a:lnSpc>
                <a:spcPct val="90000"/>
              </a:lnSpc>
              <a:spcBef>
                <a:spcPts val="500"/>
              </a:spcBef>
              <a:spcAft>
                <a:spcPts val="0"/>
              </a:spcAft>
              <a:buClr>
                <a:schemeClr val="dk1"/>
              </a:buClr>
              <a:buSzPts val="1800"/>
              <a:buNone/>
              <a:defRPr/>
            </a:lvl3pPr>
            <a:lvl4pPr marL="1828800" lvl="3" indent="-228600" algn="l">
              <a:lnSpc>
                <a:spcPct val="90000"/>
              </a:lnSpc>
              <a:spcBef>
                <a:spcPts val="500"/>
              </a:spcBef>
              <a:spcAft>
                <a:spcPts val="0"/>
              </a:spcAft>
              <a:buClr>
                <a:schemeClr val="dk1"/>
              </a:buClr>
              <a:buSzPts val="1800"/>
              <a:buNone/>
              <a:defRPr/>
            </a:lvl4pPr>
            <a:lvl5pPr marL="2286000" lvl="4" indent="-228600" algn="l">
              <a:lnSpc>
                <a:spcPct val="9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 name="Google Shape;34;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rm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图片与标题" type="picTx">
  <p:cSld name="PICTURE_WITH_CAPTION_TEXT">
    <p:spTree>
      <p:nvGrpSpPr>
        <p:cNvPr id="1" name="Shape 37"/>
        <p:cNvGrpSpPr/>
        <p:nvPr/>
      </p:nvGrpSpPr>
      <p:grpSpPr>
        <a:xfrm>
          <a:off x="0" y="0"/>
          <a:ext cx="0" cy="0"/>
          <a:chOff x="0" y="0"/>
          <a:chExt cx="0" cy="0"/>
        </a:xfrm>
      </p:grpSpPr>
      <p:sp>
        <p:nvSpPr>
          <p:cNvPr id="38" name="Google Shape;38;p5"/>
          <p:cNvSpPr txBox="1">
            <a:spLocks noGrp="1"/>
          </p:cNvSpPr>
          <p:nvPr>
            <p:ph type="title"/>
          </p:nvPr>
        </p:nvSpPr>
        <p:spPr>
          <a:xfrm>
            <a:off x="839788" y="457200"/>
            <a:ext cx="10514012" cy="108949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2"/>
              </a:buClr>
              <a:buSzPts val="4400"/>
              <a:buFont typeface="Arial"/>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5"/>
          <p:cNvSpPr>
            <a:spLocks noGrp="1"/>
          </p:cNvSpPr>
          <p:nvPr>
            <p:ph type="pic" idx="2"/>
          </p:nvPr>
        </p:nvSpPr>
        <p:spPr>
          <a:xfrm>
            <a:off x="1697425" y="1651822"/>
            <a:ext cx="8797151" cy="3088054"/>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Noto Sans Symbols"/>
              <a:buNone/>
              <a:defRPr sz="3200" b="0" i="0" u="none" strike="noStrike" cap="none">
                <a:solidFill>
                  <a:schemeClr val="dk1"/>
                </a:solidFill>
                <a:latin typeface="Arial"/>
                <a:ea typeface="Arial"/>
                <a:cs typeface="Arial"/>
                <a:sym typeface="Arial"/>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40" name="Google Shape;40;p5"/>
          <p:cNvSpPr txBox="1">
            <a:spLocks noGrp="1"/>
          </p:cNvSpPr>
          <p:nvPr>
            <p:ph type="body" idx="1"/>
          </p:nvPr>
        </p:nvSpPr>
        <p:spPr>
          <a:xfrm>
            <a:off x="1690107" y="4845002"/>
            <a:ext cx="8811787" cy="1377949"/>
          </a:xfrm>
          <a:prstGeom prst="rect">
            <a:avLst/>
          </a:prstGeom>
          <a:solidFill>
            <a:schemeClr val="accent2"/>
          </a:solidFill>
          <a:ln>
            <a:noFill/>
          </a:ln>
        </p:spPr>
        <p:txBody>
          <a:bodyPr spcFirstLastPara="1" wrap="square" lIns="91425" tIns="45700" rIns="91425" bIns="45700" anchor="ctr" anchorCtr="0">
            <a:normAutofit/>
          </a:bodyPr>
          <a:lstStyle>
            <a:lvl1pPr marL="457200" lvl="0" indent="-228600" algn="l">
              <a:lnSpc>
                <a:spcPct val="90000"/>
              </a:lnSpc>
              <a:spcBef>
                <a:spcPts val="1000"/>
              </a:spcBef>
              <a:spcAft>
                <a:spcPts val="0"/>
              </a:spcAft>
              <a:buClr>
                <a:schemeClr val="lt1"/>
              </a:buClr>
              <a:buSzPts val="2000"/>
              <a:buNone/>
              <a:defRPr sz="2000">
                <a:solidFill>
                  <a:schemeClr val="lt1"/>
                </a:solidFill>
              </a:defRPr>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1" name="Google Shape;41;p5"/>
          <p:cNvSpPr txBox="1">
            <a:spLocks noGrp="1"/>
          </p:cNvSpPr>
          <p:nvPr>
            <p:ph type="dt" idx="10"/>
          </p:nvPr>
        </p:nvSpPr>
        <p:spPr>
          <a:xfrm>
            <a:off x="838200" y="6298580"/>
            <a:ext cx="2743200" cy="422895"/>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5"/>
          <p:cNvSpPr txBox="1">
            <a:spLocks noGrp="1"/>
          </p:cNvSpPr>
          <p:nvPr>
            <p:ph type="ftr" idx="11"/>
          </p:nvPr>
        </p:nvSpPr>
        <p:spPr>
          <a:xfrm>
            <a:off x="4038600" y="6298580"/>
            <a:ext cx="4114800" cy="42289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5"/>
          <p:cNvSpPr txBox="1">
            <a:spLocks noGrp="1"/>
          </p:cNvSpPr>
          <p:nvPr>
            <p:ph type="sldNum" idx="12"/>
          </p:nvPr>
        </p:nvSpPr>
        <p:spPr>
          <a:xfrm>
            <a:off x="8610600" y="6298580"/>
            <a:ext cx="2743200" cy="422895"/>
          </a:xfrm>
          <a:prstGeom prst="rect">
            <a:avLst/>
          </a:prstGeom>
          <a:noFill/>
          <a:ln>
            <a:noFill/>
          </a:ln>
        </p:spPr>
        <p:txBody>
          <a:bodyPr spcFirstLastPara="1" wrap="square" lIns="91425" tIns="45700" rIns="91425" bIns="45700" anchor="ctr" anchorCtr="0">
            <a:norm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节标题" type="secHead">
  <p:cSld name="SECTION_HEADER">
    <p:spTree>
      <p:nvGrpSpPr>
        <p:cNvPr id="1" name="Shape 44"/>
        <p:cNvGrpSpPr/>
        <p:nvPr/>
      </p:nvGrpSpPr>
      <p:grpSpPr>
        <a:xfrm>
          <a:off x="0" y="0"/>
          <a:ext cx="0" cy="0"/>
          <a:chOff x="0" y="0"/>
          <a:chExt cx="0" cy="0"/>
        </a:xfrm>
      </p:grpSpPr>
      <p:sp>
        <p:nvSpPr>
          <p:cNvPr id="45" name="Google Shape;45;p6"/>
          <p:cNvSpPr txBox="1">
            <a:spLocks noGrp="1"/>
          </p:cNvSpPr>
          <p:nvPr>
            <p:ph type="body" idx="1"/>
          </p:nvPr>
        </p:nvSpPr>
        <p:spPr>
          <a:xfrm>
            <a:off x="4678109" y="4294493"/>
            <a:ext cx="6439714"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F9091"/>
              </a:buClr>
              <a:buSzPts val="2400"/>
              <a:buNone/>
              <a:defRPr sz="2400">
                <a:solidFill>
                  <a:srgbClr val="8F9091"/>
                </a:solidFill>
              </a:defRPr>
            </a:lvl1pPr>
            <a:lvl2pPr marL="914400" lvl="1" indent="-228600" algn="l">
              <a:lnSpc>
                <a:spcPct val="90000"/>
              </a:lnSpc>
              <a:spcBef>
                <a:spcPts val="500"/>
              </a:spcBef>
              <a:spcAft>
                <a:spcPts val="0"/>
              </a:spcAft>
              <a:buClr>
                <a:srgbClr val="8F9091"/>
              </a:buClr>
              <a:buSzPts val="2000"/>
              <a:buNone/>
              <a:defRPr sz="2000">
                <a:solidFill>
                  <a:srgbClr val="8F9091"/>
                </a:solidFill>
              </a:defRPr>
            </a:lvl2pPr>
            <a:lvl3pPr marL="1371600" lvl="2" indent="-228600" algn="l">
              <a:lnSpc>
                <a:spcPct val="90000"/>
              </a:lnSpc>
              <a:spcBef>
                <a:spcPts val="500"/>
              </a:spcBef>
              <a:spcAft>
                <a:spcPts val="0"/>
              </a:spcAft>
              <a:buClr>
                <a:srgbClr val="8F9091"/>
              </a:buClr>
              <a:buSzPts val="1800"/>
              <a:buNone/>
              <a:defRPr sz="1800">
                <a:solidFill>
                  <a:srgbClr val="8F9091"/>
                </a:solidFill>
              </a:defRPr>
            </a:lvl3pPr>
            <a:lvl4pPr marL="1828800" lvl="3" indent="-228600" algn="l">
              <a:lnSpc>
                <a:spcPct val="90000"/>
              </a:lnSpc>
              <a:spcBef>
                <a:spcPts val="500"/>
              </a:spcBef>
              <a:spcAft>
                <a:spcPts val="0"/>
              </a:spcAft>
              <a:buClr>
                <a:srgbClr val="8F9091"/>
              </a:buClr>
              <a:buSzPts val="1600"/>
              <a:buNone/>
              <a:defRPr sz="1600">
                <a:solidFill>
                  <a:srgbClr val="8F9091"/>
                </a:solidFill>
              </a:defRPr>
            </a:lvl4pPr>
            <a:lvl5pPr marL="2286000" lvl="4" indent="-228600" algn="l">
              <a:lnSpc>
                <a:spcPct val="90000"/>
              </a:lnSpc>
              <a:spcBef>
                <a:spcPts val="500"/>
              </a:spcBef>
              <a:spcAft>
                <a:spcPts val="0"/>
              </a:spcAft>
              <a:buClr>
                <a:srgbClr val="8F9091"/>
              </a:buClr>
              <a:buSzPts val="1600"/>
              <a:buNone/>
              <a:defRPr sz="1600">
                <a:solidFill>
                  <a:srgbClr val="8F9091"/>
                </a:solidFill>
              </a:defRPr>
            </a:lvl5pPr>
            <a:lvl6pPr marL="2743200" lvl="5" indent="-228600" algn="l">
              <a:lnSpc>
                <a:spcPct val="90000"/>
              </a:lnSpc>
              <a:spcBef>
                <a:spcPts val="500"/>
              </a:spcBef>
              <a:spcAft>
                <a:spcPts val="0"/>
              </a:spcAft>
              <a:buClr>
                <a:srgbClr val="8F9091"/>
              </a:buClr>
              <a:buSzPts val="1600"/>
              <a:buNone/>
              <a:defRPr sz="1600">
                <a:solidFill>
                  <a:srgbClr val="8F9091"/>
                </a:solidFill>
              </a:defRPr>
            </a:lvl6pPr>
            <a:lvl7pPr marL="3200400" lvl="6" indent="-228600" algn="l">
              <a:lnSpc>
                <a:spcPct val="90000"/>
              </a:lnSpc>
              <a:spcBef>
                <a:spcPts val="500"/>
              </a:spcBef>
              <a:spcAft>
                <a:spcPts val="0"/>
              </a:spcAft>
              <a:buClr>
                <a:srgbClr val="8F9091"/>
              </a:buClr>
              <a:buSzPts val="1600"/>
              <a:buNone/>
              <a:defRPr sz="1600">
                <a:solidFill>
                  <a:srgbClr val="8F9091"/>
                </a:solidFill>
              </a:defRPr>
            </a:lvl7pPr>
            <a:lvl8pPr marL="3657600" lvl="7" indent="-228600" algn="l">
              <a:lnSpc>
                <a:spcPct val="90000"/>
              </a:lnSpc>
              <a:spcBef>
                <a:spcPts val="500"/>
              </a:spcBef>
              <a:spcAft>
                <a:spcPts val="0"/>
              </a:spcAft>
              <a:buClr>
                <a:srgbClr val="8F9091"/>
              </a:buClr>
              <a:buSzPts val="1600"/>
              <a:buNone/>
              <a:defRPr sz="1600">
                <a:solidFill>
                  <a:srgbClr val="8F9091"/>
                </a:solidFill>
              </a:defRPr>
            </a:lvl8pPr>
            <a:lvl9pPr marL="4114800" lvl="8" indent="-228600" algn="l">
              <a:lnSpc>
                <a:spcPct val="90000"/>
              </a:lnSpc>
              <a:spcBef>
                <a:spcPts val="500"/>
              </a:spcBef>
              <a:spcAft>
                <a:spcPts val="0"/>
              </a:spcAft>
              <a:buClr>
                <a:srgbClr val="8F9091"/>
              </a:buClr>
              <a:buSzPts val="1600"/>
              <a:buNone/>
              <a:defRPr sz="1600">
                <a:solidFill>
                  <a:srgbClr val="8F9091"/>
                </a:solidFill>
              </a:defRPr>
            </a:lvl9pPr>
          </a:lstStyle>
          <a:p>
            <a:endParaRPr/>
          </a:p>
        </p:txBody>
      </p:sp>
      <p:sp>
        <p:nvSpPr>
          <p:cNvPr id="46" name="Google Shape;4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rm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grpSp>
        <p:nvGrpSpPr>
          <p:cNvPr id="49" name="Google Shape;49;p6"/>
          <p:cNvGrpSpPr/>
          <p:nvPr/>
        </p:nvGrpSpPr>
        <p:grpSpPr>
          <a:xfrm>
            <a:off x="1426405" y="2579616"/>
            <a:ext cx="3838038" cy="1730971"/>
            <a:chOff x="1087922" y="3006645"/>
            <a:chExt cx="2608262" cy="1176337"/>
          </a:xfrm>
        </p:grpSpPr>
        <p:cxnSp>
          <p:nvCxnSpPr>
            <p:cNvPr id="50" name="Google Shape;50;p6"/>
            <p:cNvCxnSpPr/>
            <p:nvPr/>
          </p:nvCxnSpPr>
          <p:spPr>
            <a:xfrm>
              <a:off x="1087922" y="3208257"/>
              <a:ext cx="2608262" cy="0"/>
            </a:xfrm>
            <a:prstGeom prst="straightConnector1">
              <a:avLst/>
            </a:prstGeom>
            <a:noFill/>
            <a:ln w="12700" cap="flat" cmpd="sng">
              <a:solidFill>
                <a:srgbClr val="CFCFCF"/>
              </a:solidFill>
              <a:prstDash val="solid"/>
              <a:round/>
              <a:headEnd type="none" w="sm" len="sm"/>
              <a:tailEnd type="none" w="sm" len="sm"/>
            </a:ln>
          </p:spPr>
        </p:cxnSp>
        <p:cxnSp>
          <p:nvCxnSpPr>
            <p:cNvPr id="51" name="Google Shape;51;p6"/>
            <p:cNvCxnSpPr/>
            <p:nvPr/>
          </p:nvCxnSpPr>
          <p:spPr>
            <a:xfrm>
              <a:off x="3297722" y="3006645"/>
              <a:ext cx="0" cy="1176337"/>
            </a:xfrm>
            <a:prstGeom prst="straightConnector1">
              <a:avLst/>
            </a:prstGeom>
            <a:noFill/>
            <a:ln w="12700" cap="flat" cmpd="sng">
              <a:solidFill>
                <a:srgbClr val="CFCFCF"/>
              </a:solidFill>
              <a:prstDash val="solid"/>
              <a:round/>
              <a:headEnd type="none" w="sm" len="sm"/>
              <a:tailEnd type="none" w="sm" len="sm"/>
            </a:ln>
          </p:spPr>
        </p:cxnSp>
      </p:grpSp>
      <p:sp>
        <p:nvSpPr>
          <p:cNvPr id="52" name="Google Shape;52;p6"/>
          <p:cNvSpPr txBox="1">
            <a:spLocks noGrp="1"/>
          </p:cNvSpPr>
          <p:nvPr>
            <p:ph type="title"/>
          </p:nvPr>
        </p:nvSpPr>
        <p:spPr>
          <a:xfrm>
            <a:off x="4689984" y="3008669"/>
            <a:ext cx="6427839" cy="1285824"/>
          </a:xfrm>
          <a:prstGeom prst="rect">
            <a:avLst/>
          </a:prstGeom>
          <a:solidFill>
            <a:schemeClr val="accent2"/>
          </a:solid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6000"/>
              <a:buFont typeface="Arial"/>
              <a:buNone/>
              <a:defRPr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比较" type="twoTxTwoObj">
  <p:cSld name="TWO_OBJECTS_WITH_TEXT">
    <p:spTree>
      <p:nvGrpSpPr>
        <p:cNvPr id="1" name="Shape 53"/>
        <p:cNvGrpSpPr/>
        <p:nvPr/>
      </p:nvGrpSpPr>
      <p:grpSpPr>
        <a:xfrm>
          <a:off x="0" y="0"/>
          <a:ext cx="0" cy="0"/>
          <a:chOff x="0" y="0"/>
          <a:chExt cx="0" cy="0"/>
        </a:xfrm>
      </p:grpSpPr>
      <p:sp>
        <p:nvSpPr>
          <p:cNvPr id="54" name="Google Shape;54;p7"/>
          <p:cNvSpPr txBox="1">
            <a:spLocks noGrp="1"/>
          </p:cNvSpPr>
          <p:nvPr>
            <p:ph type="title"/>
          </p:nvPr>
        </p:nvSpPr>
        <p:spPr>
          <a:xfrm>
            <a:off x="839788" y="365125"/>
            <a:ext cx="10515600" cy="114935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6" name="Google Shape;56;p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7" name="Google Shape;57;p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8" name="Google Shape;58;p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9" name="Google Shape;59;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rm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仅标题" type="titleOnly">
  <p:cSld name="TITLE_ONLY">
    <p:spTree>
      <p:nvGrpSpPr>
        <p:cNvPr id="1" name="Shape 62"/>
        <p:cNvGrpSpPr/>
        <p:nvPr/>
      </p:nvGrpSpPr>
      <p:grpSpPr>
        <a:xfrm>
          <a:off x="0" y="0"/>
          <a:ext cx="0" cy="0"/>
          <a:chOff x="0" y="0"/>
          <a:chExt cx="0" cy="0"/>
        </a:xfrm>
      </p:grpSpPr>
      <p:sp>
        <p:nvSpPr>
          <p:cNvPr id="63" name="Google Shape;63;p8"/>
          <p:cNvSpPr txBox="1">
            <a:spLocks noGrp="1"/>
          </p:cNvSpPr>
          <p:nvPr>
            <p:ph type="title"/>
          </p:nvPr>
        </p:nvSpPr>
        <p:spPr>
          <a:xfrm>
            <a:off x="2842137" y="2573594"/>
            <a:ext cx="6507726" cy="1710812"/>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dk2"/>
              </a:buClr>
              <a:buSzPts val="7200"/>
              <a:buFont typeface="Arial"/>
              <a:buNone/>
              <a:defRPr sz="7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 name="Google Shape;64;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rm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空白" type="blank">
  <p:cSld name="BLANK">
    <p:spTree>
      <p:nvGrpSpPr>
        <p:cNvPr id="1" name="Shape 67"/>
        <p:cNvGrpSpPr/>
        <p:nvPr/>
      </p:nvGrpSpPr>
      <p:grpSpPr>
        <a:xfrm>
          <a:off x="0" y="0"/>
          <a:ext cx="0" cy="0"/>
          <a:chOff x="0" y="0"/>
          <a:chExt cx="0" cy="0"/>
        </a:xfrm>
      </p:grpSpPr>
      <p:sp>
        <p:nvSpPr>
          <p:cNvPr id="68" name="Google Shape;6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rm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垂直排列标题与 文本" type="vertTitleAndTx">
  <p:cSld name="VERTICAL_TITLE_AND_VERTICAL_TEXT">
    <p:spTree>
      <p:nvGrpSpPr>
        <p:cNvPr id="1" name="Shape 71"/>
        <p:cNvGrpSpPr/>
        <p:nvPr/>
      </p:nvGrpSpPr>
      <p:grpSpPr>
        <a:xfrm>
          <a:off x="0" y="0"/>
          <a:ext cx="0" cy="0"/>
          <a:chOff x="0" y="0"/>
          <a:chExt cx="0" cy="0"/>
        </a:xfrm>
      </p:grpSpPr>
      <p:sp>
        <p:nvSpPr>
          <p:cNvPr id="72" name="Google Shape;72;p10"/>
          <p:cNvSpPr txBox="1">
            <a:spLocks noGrp="1"/>
          </p:cNvSpPr>
          <p:nvPr>
            <p:ph type="title"/>
          </p:nvPr>
        </p:nvSpPr>
        <p:spPr>
          <a:xfrm rot="5400000">
            <a:off x="7662269" y="2664818"/>
            <a:ext cx="5854905" cy="152815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10"/>
          <p:cNvSpPr txBox="1">
            <a:spLocks noGrp="1"/>
          </p:cNvSpPr>
          <p:nvPr>
            <p:ph type="body" idx="1"/>
          </p:nvPr>
        </p:nvSpPr>
        <p:spPr>
          <a:xfrm rot="5400000">
            <a:off x="2321341" y="-981698"/>
            <a:ext cx="5854905" cy="882118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4" name="Google Shape;74;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rm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1"/>
          <p:cNvPicPr preferRelativeResize="0"/>
          <p:nvPr/>
        </p:nvPicPr>
        <p:blipFill rotWithShape="1">
          <a:blip r:embed="rId12">
            <a:alphaModFix/>
          </a:blip>
          <a:srcRect l="1053" t="286" r="1618" b="92966"/>
          <a:stretch/>
        </p:blipFill>
        <p:spPr>
          <a:xfrm>
            <a:off x="0" y="1"/>
            <a:ext cx="12191999" cy="504495"/>
          </a:xfrm>
          <a:prstGeom prst="rect">
            <a:avLst/>
          </a:prstGeom>
          <a:noFill/>
          <a:ln>
            <a:noFill/>
          </a:ln>
        </p:spPr>
      </p:pic>
      <p:sp>
        <p:nvSpPr>
          <p:cNvPr id="11" name="Google Shape;11;p1"/>
          <p:cNvSpPr txBox="1">
            <a:spLocks noGrp="1"/>
          </p:cNvSpPr>
          <p:nvPr>
            <p:ph type="title"/>
          </p:nvPr>
        </p:nvSpPr>
        <p:spPr>
          <a:xfrm>
            <a:off x="838200" y="504496"/>
            <a:ext cx="10515600" cy="88287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2"/>
              </a:buClr>
              <a:buSzPts val="3200"/>
              <a:buFont typeface="Arial"/>
              <a:buNone/>
              <a:defRPr sz="3200" b="1"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1"/>
          <p:cNvSpPr txBox="1">
            <a:spLocks noGrp="1"/>
          </p:cNvSpPr>
          <p:nvPr>
            <p:ph type="body" idx="1"/>
          </p:nvPr>
        </p:nvSpPr>
        <p:spPr>
          <a:xfrm>
            <a:off x="838200" y="1562794"/>
            <a:ext cx="10515600" cy="4614170"/>
          </a:xfrm>
          <a:prstGeom prst="rect">
            <a:avLst/>
          </a:prstGeom>
          <a:noFill/>
          <a:ln>
            <a:noFill/>
          </a:ln>
        </p:spPr>
        <p:txBody>
          <a:bodyPr spcFirstLastPara="1" wrap="square" lIns="91425" tIns="45700" rIns="91425" bIns="45700" anchor="t" anchorCtr="0">
            <a:normAutofit/>
          </a:bodyPr>
          <a:lstStyle>
            <a:lvl1pPr marL="457200" marR="0" lvl="0" indent="-381000" algn="l" rtl="0">
              <a:lnSpc>
                <a:spcPct val="90000"/>
              </a:lnSpc>
              <a:spcBef>
                <a:spcPts val="1000"/>
              </a:spcBef>
              <a:spcAft>
                <a:spcPts val="0"/>
              </a:spcAft>
              <a:buClr>
                <a:schemeClr val="dk1"/>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3" name="Google Shape;13;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SzPts val="1400"/>
              <a:buNone/>
              <a:defRPr sz="1800" b="0" i="0" u="none" strike="noStrike" cap="none">
                <a:solidFill>
                  <a:srgbClr val="8F909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SzPts val="1400"/>
              <a:buNone/>
              <a:defRPr sz="1800" b="0" i="0" u="none" strike="noStrike" cap="none">
                <a:solidFill>
                  <a:srgbClr val="8F909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rmAutofit/>
          </a:bodyPr>
          <a:lstStyle>
            <a:lvl1pPr marL="0" marR="0" lvl="0" indent="0" algn="r" rtl="0">
              <a:spcBef>
                <a:spcPts val="0"/>
              </a:spcBef>
              <a:spcAft>
                <a:spcPts val="0"/>
              </a:spcAft>
              <a:buNone/>
              <a:defRPr sz="1800" b="0" i="0" u="none" strike="noStrike" cap="none">
                <a:solidFill>
                  <a:srgbClr val="8F9091"/>
                </a:solidFill>
                <a:latin typeface="Arial"/>
                <a:ea typeface="Arial"/>
                <a:cs typeface="Arial"/>
                <a:sym typeface="Arial"/>
              </a:defRPr>
            </a:lvl1pPr>
            <a:lvl2pPr marL="0" marR="0" lvl="1" indent="0" algn="r" rtl="0">
              <a:spcBef>
                <a:spcPts val="0"/>
              </a:spcBef>
              <a:spcAft>
                <a:spcPts val="0"/>
              </a:spcAft>
              <a:buNone/>
              <a:defRPr sz="1800" b="0" i="0" u="none" strike="noStrike" cap="none">
                <a:solidFill>
                  <a:srgbClr val="8F9091"/>
                </a:solidFill>
                <a:latin typeface="Arial"/>
                <a:ea typeface="Arial"/>
                <a:cs typeface="Arial"/>
                <a:sym typeface="Arial"/>
              </a:defRPr>
            </a:lvl2pPr>
            <a:lvl3pPr marL="0" marR="0" lvl="2" indent="0" algn="r" rtl="0">
              <a:spcBef>
                <a:spcPts val="0"/>
              </a:spcBef>
              <a:spcAft>
                <a:spcPts val="0"/>
              </a:spcAft>
              <a:buNone/>
              <a:defRPr sz="1800" b="0" i="0" u="none" strike="noStrike" cap="none">
                <a:solidFill>
                  <a:srgbClr val="8F9091"/>
                </a:solidFill>
                <a:latin typeface="Arial"/>
                <a:ea typeface="Arial"/>
                <a:cs typeface="Arial"/>
                <a:sym typeface="Arial"/>
              </a:defRPr>
            </a:lvl3pPr>
            <a:lvl4pPr marL="0" marR="0" lvl="3" indent="0" algn="r" rtl="0">
              <a:spcBef>
                <a:spcPts val="0"/>
              </a:spcBef>
              <a:spcAft>
                <a:spcPts val="0"/>
              </a:spcAft>
              <a:buNone/>
              <a:defRPr sz="1800" b="0" i="0" u="none" strike="noStrike" cap="none">
                <a:solidFill>
                  <a:srgbClr val="8F9091"/>
                </a:solidFill>
                <a:latin typeface="Arial"/>
                <a:ea typeface="Arial"/>
                <a:cs typeface="Arial"/>
                <a:sym typeface="Arial"/>
              </a:defRPr>
            </a:lvl4pPr>
            <a:lvl5pPr marL="0" marR="0" lvl="4" indent="0" algn="r" rtl="0">
              <a:spcBef>
                <a:spcPts val="0"/>
              </a:spcBef>
              <a:spcAft>
                <a:spcPts val="0"/>
              </a:spcAft>
              <a:buNone/>
              <a:defRPr sz="1800" b="0" i="0" u="none" strike="noStrike" cap="none">
                <a:solidFill>
                  <a:srgbClr val="8F9091"/>
                </a:solidFill>
                <a:latin typeface="Arial"/>
                <a:ea typeface="Arial"/>
                <a:cs typeface="Arial"/>
                <a:sym typeface="Arial"/>
              </a:defRPr>
            </a:lvl5pPr>
            <a:lvl6pPr marL="0" marR="0" lvl="5" indent="0" algn="r" rtl="0">
              <a:spcBef>
                <a:spcPts val="0"/>
              </a:spcBef>
              <a:spcAft>
                <a:spcPts val="0"/>
              </a:spcAft>
              <a:buNone/>
              <a:defRPr sz="1800" b="0" i="0" u="none" strike="noStrike" cap="none">
                <a:solidFill>
                  <a:srgbClr val="8F9091"/>
                </a:solidFill>
                <a:latin typeface="Arial"/>
                <a:ea typeface="Arial"/>
                <a:cs typeface="Arial"/>
                <a:sym typeface="Arial"/>
              </a:defRPr>
            </a:lvl6pPr>
            <a:lvl7pPr marL="0" marR="0" lvl="6" indent="0" algn="r" rtl="0">
              <a:spcBef>
                <a:spcPts val="0"/>
              </a:spcBef>
              <a:spcAft>
                <a:spcPts val="0"/>
              </a:spcAft>
              <a:buNone/>
              <a:defRPr sz="1800" b="0" i="0" u="none" strike="noStrike" cap="none">
                <a:solidFill>
                  <a:srgbClr val="8F9091"/>
                </a:solidFill>
                <a:latin typeface="Arial"/>
                <a:ea typeface="Arial"/>
                <a:cs typeface="Arial"/>
                <a:sym typeface="Arial"/>
              </a:defRPr>
            </a:lvl7pPr>
            <a:lvl8pPr marL="0" marR="0" lvl="7" indent="0" algn="r" rtl="0">
              <a:spcBef>
                <a:spcPts val="0"/>
              </a:spcBef>
              <a:spcAft>
                <a:spcPts val="0"/>
              </a:spcAft>
              <a:buNone/>
              <a:defRPr sz="1800" b="0" i="0" u="none" strike="noStrike" cap="none">
                <a:solidFill>
                  <a:srgbClr val="8F9091"/>
                </a:solidFill>
                <a:latin typeface="Arial"/>
                <a:ea typeface="Arial"/>
                <a:cs typeface="Arial"/>
                <a:sym typeface="Arial"/>
              </a:defRPr>
            </a:lvl8pPr>
            <a:lvl9pPr marL="0" marR="0" lvl="8" indent="0" algn="r" rtl="0">
              <a:spcBef>
                <a:spcPts val="0"/>
              </a:spcBef>
              <a:spcAft>
                <a:spcPts val="0"/>
              </a:spcAft>
              <a:buNone/>
              <a:defRPr sz="1800" b="0" i="0" u="none" strike="noStrike" cap="none">
                <a:solidFill>
                  <a:srgbClr val="8F909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2"/>
          <p:cNvSpPr txBox="1">
            <a:spLocks noGrp="1"/>
          </p:cNvSpPr>
          <p:nvPr>
            <p:ph type="ctrTitle"/>
          </p:nvPr>
        </p:nvSpPr>
        <p:spPr>
          <a:xfrm>
            <a:off x="2682907" y="3429000"/>
            <a:ext cx="9185583" cy="159267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2"/>
              </a:buClr>
              <a:buSzPts val="4300"/>
              <a:buFont typeface="Arial"/>
              <a:buNone/>
            </a:pPr>
            <a:r>
              <a:rPr lang="en-US" sz="4300" b="1"/>
              <a:t>ENVIRONMENT OF STRATEGIC MANAGEMENT. </a:t>
            </a:r>
            <a:endParaRPr sz="4300" b="1"/>
          </a:p>
        </p:txBody>
      </p:sp>
    </p:spTree>
  </p:cSld>
  <p:clrMapOvr>
    <a:masterClrMapping/>
  </p:clrMapOvr>
  <p:transition spd="slow">
    <p:pu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1"/>
          <p:cNvSpPr txBox="1"/>
          <p:nvPr/>
        </p:nvSpPr>
        <p:spPr>
          <a:xfrm>
            <a:off x="2621032" y="528016"/>
            <a:ext cx="6344011" cy="63753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800" b="1">
                <a:solidFill>
                  <a:srgbClr val="000000"/>
                </a:solidFill>
                <a:latin typeface="Arial"/>
                <a:ea typeface="Arial"/>
                <a:cs typeface="Arial"/>
                <a:sym typeface="Arial"/>
              </a:rPr>
              <a:t>(c) Social Environment:</a:t>
            </a:r>
            <a:endParaRPr sz="3800" b="1">
              <a:solidFill>
                <a:srgbClr val="000000"/>
              </a:solidFill>
              <a:latin typeface="Arial"/>
              <a:ea typeface="Arial"/>
              <a:cs typeface="Arial"/>
              <a:sym typeface="Arial"/>
            </a:endParaRPr>
          </a:p>
        </p:txBody>
      </p:sp>
      <p:sp>
        <p:nvSpPr>
          <p:cNvPr id="161" name="Google Shape;161;p21"/>
          <p:cNvSpPr/>
          <p:nvPr/>
        </p:nvSpPr>
        <p:spPr>
          <a:xfrm>
            <a:off x="4889801" y="2887366"/>
            <a:ext cx="2333670" cy="2065633"/>
          </a:xfrm>
          <a:prstGeom prst="roundRect">
            <a:avLst>
              <a:gd name="adj" fmla="val 16667"/>
            </a:avLst>
          </a:prstGeom>
          <a:solidFill>
            <a:srgbClr val="FFFFFF"/>
          </a:solidFill>
          <a:ln w="25400" cap="flat" cmpd="sng">
            <a:solidFill>
              <a:srgbClr val="3893E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500" b="1">
                <a:solidFill>
                  <a:schemeClr val="dk1"/>
                </a:solidFill>
                <a:latin typeface="Arial"/>
                <a:ea typeface="Arial"/>
                <a:cs typeface="Arial"/>
                <a:sym typeface="Arial"/>
              </a:rPr>
              <a:t>Socio-cultural environment</a:t>
            </a:r>
            <a:endParaRPr sz="2500" b="1">
              <a:solidFill>
                <a:schemeClr val="dk1"/>
              </a:solidFill>
              <a:latin typeface="Arial"/>
              <a:ea typeface="Arial"/>
              <a:cs typeface="Arial"/>
              <a:sym typeface="Arial"/>
            </a:endParaRPr>
          </a:p>
        </p:txBody>
      </p:sp>
      <p:sp>
        <p:nvSpPr>
          <p:cNvPr id="162" name="Google Shape;162;p21"/>
          <p:cNvSpPr/>
          <p:nvPr/>
        </p:nvSpPr>
        <p:spPr>
          <a:xfrm>
            <a:off x="5211474" y="1260344"/>
            <a:ext cx="2846642" cy="1131659"/>
          </a:xfrm>
          <a:prstGeom prst="ellipse">
            <a:avLst/>
          </a:prstGeom>
          <a:solidFill>
            <a:srgbClr val="FFFFFF"/>
          </a:solidFill>
          <a:ln w="25400" cap="flat" cmpd="sng">
            <a:solidFill>
              <a:srgbClr val="3893E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Arial"/>
                <a:ea typeface="Arial"/>
                <a:cs typeface="Arial"/>
                <a:sym typeface="Arial"/>
              </a:rPr>
              <a:t>Attitude of people towards work</a:t>
            </a:r>
            <a:endParaRPr sz="1800">
              <a:solidFill>
                <a:schemeClr val="dk1"/>
              </a:solidFill>
              <a:latin typeface="Arial"/>
              <a:ea typeface="Arial"/>
              <a:cs typeface="Arial"/>
              <a:sym typeface="Arial"/>
            </a:endParaRPr>
          </a:p>
        </p:txBody>
      </p:sp>
      <p:sp>
        <p:nvSpPr>
          <p:cNvPr id="163" name="Google Shape;163;p21"/>
          <p:cNvSpPr/>
          <p:nvPr/>
        </p:nvSpPr>
        <p:spPr>
          <a:xfrm>
            <a:off x="7609111" y="2060244"/>
            <a:ext cx="2705246" cy="1064088"/>
          </a:xfrm>
          <a:prstGeom prst="ellipse">
            <a:avLst/>
          </a:prstGeom>
          <a:solidFill>
            <a:srgbClr val="FFFFFF"/>
          </a:solidFill>
          <a:ln w="25400" cap="flat" cmpd="sng">
            <a:solidFill>
              <a:srgbClr val="3893E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Arial"/>
                <a:ea typeface="Arial"/>
                <a:cs typeface="Arial"/>
                <a:sym typeface="Arial"/>
              </a:rPr>
              <a:t>Family system</a:t>
            </a:r>
            <a:endParaRPr sz="1800">
              <a:solidFill>
                <a:schemeClr val="dk1"/>
              </a:solidFill>
              <a:latin typeface="Arial"/>
              <a:ea typeface="Arial"/>
              <a:cs typeface="Arial"/>
              <a:sym typeface="Arial"/>
            </a:endParaRPr>
          </a:p>
        </p:txBody>
      </p:sp>
      <p:sp>
        <p:nvSpPr>
          <p:cNvPr id="164" name="Google Shape;164;p21"/>
          <p:cNvSpPr/>
          <p:nvPr/>
        </p:nvSpPr>
        <p:spPr>
          <a:xfrm>
            <a:off x="7639919" y="3362006"/>
            <a:ext cx="2650249" cy="1116353"/>
          </a:xfrm>
          <a:prstGeom prst="ellipse">
            <a:avLst/>
          </a:prstGeom>
          <a:solidFill>
            <a:srgbClr val="FFFFFF"/>
          </a:solidFill>
          <a:ln w="25400" cap="flat" cmpd="sng">
            <a:solidFill>
              <a:srgbClr val="3893E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Arial"/>
                <a:ea typeface="Arial"/>
                <a:cs typeface="Arial"/>
                <a:sym typeface="Arial"/>
              </a:rPr>
              <a:t>Caste system</a:t>
            </a:r>
            <a:endParaRPr sz="1800">
              <a:solidFill>
                <a:schemeClr val="dk1"/>
              </a:solidFill>
              <a:latin typeface="Arial"/>
              <a:ea typeface="Arial"/>
              <a:cs typeface="Arial"/>
              <a:sym typeface="Arial"/>
            </a:endParaRPr>
          </a:p>
        </p:txBody>
      </p:sp>
      <p:sp>
        <p:nvSpPr>
          <p:cNvPr id="165" name="Google Shape;165;p21"/>
          <p:cNvSpPr/>
          <p:nvPr/>
        </p:nvSpPr>
        <p:spPr>
          <a:xfrm>
            <a:off x="7639919" y="4716033"/>
            <a:ext cx="2711863" cy="1120993"/>
          </a:xfrm>
          <a:prstGeom prst="ellipse">
            <a:avLst/>
          </a:prstGeom>
          <a:solidFill>
            <a:srgbClr val="FFFFFF"/>
          </a:solidFill>
          <a:ln w="25400" cap="flat" cmpd="sng">
            <a:solidFill>
              <a:srgbClr val="3893E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Arial"/>
                <a:ea typeface="Arial"/>
                <a:cs typeface="Arial"/>
                <a:sym typeface="Arial"/>
              </a:rPr>
              <a:t>Religion</a:t>
            </a:r>
            <a:endParaRPr sz="1800">
              <a:solidFill>
                <a:schemeClr val="dk1"/>
              </a:solidFill>
              <a:latin typeface="Arial"/>
              <a:ea typeface="Arial"/>
              <a:cs typeface="Arial"/>
              <a:sym typeface="Arial"/>
            </a:endParaRPr>
          </a:p>
        </p:txBody>
      </p:sp>
      <p:sp>
        <p:nvSpPr>
          <p:cNvPr id="166" name="Google Shape;166;p21"/>
          <p:cNvSpPr/>
          <p:nvPr/>
        </p:nvSpPr>
        <p:spPr>
          <a:xfrm>
            <a:off x="5442128" y="5458230"/>
            <a:ext cx="2615988" cy="1094640"/>
          </a:xfrm>
          <a:prstGeom prst="ellipse">
            <a:avLst/>
          </a:prstGeom>
          <a:solidFill>
            <a:srgbClr val="FFFFFF"/>
          </a:solidFill>
          <a:ln w="25400" cap="flat" cmpd="sng">
            <a:solidFill>
              <a:srgbClr val="3893E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Arial"/>
                <a:ea typeface="Arial"/>
                <a:cs typeface="Arial"/>
                <a:sym typeface="Arial"/>
              </a:rPr>
              <a:t>Education</a:t>
            </a:r>
            <a:endParaRPr sz="1800">
              <a:solidFill>
                <a:schemeClr val="dk1"/>
              </a:solidFill>
              <a:latin typeface="Arial"/>
              <a:ea typeface="Arial"/>
              <a:cs typeface="Arial"/>
              <a:sym typeface="Arial"/>
            </a:endParaRPr>
          </a:p>
        </p:txBody>
      </p:sp>
      <p:sp>
        <p:nvSpPr>
          <p:cNvPr id="167" name="Google Shape;167;p21"/>
          <p:cNvSpPr/>
          <p:nvPr/>
        </p:nvSpPr>
        <p:spPr>
          <a:xfrm>
            <a:off x="2872880" y="5336111"/>
            <a:ext cx="2381458" cy="1073581"/>
          </a:xfrm>
          <a:prstGeom prst="ellipse">
            <a:avLst/>
          </a:prstGeom>
          <a:solidFill>
            <a:srgbClr val="FFFFFF"/>
          </a:solidFill>
          <a:ln w="25400" cap="flat" cmpd="sng">
            <a:solidFill>
              <a:srgbClr val="3893E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Arial"/>
                <a:ea typeface="Arial"/>
                <a:cs typeface="Arial"/>
                <a:sym typeface="Arial"/>
              </a:rPr>
              <a:t>Habits and preference</a:t>
            </a:r>
            <a:endParaRPr sz="1800">
              <a:solidFill>
                <a:schemeClr val="dk1"/>
              </a:solidFill>
              <a:latin typeface="Arial"/>
              <a:ea typeface="Arial"/>
              <a:cs typeface="Arial"/>
              <a:sym typeface="Arial"/>
            </a:endParaRPr>
          </a:p>
        </p:txBody>
      </p:sp>
      <p:sp>
        <p:nvSpPr>
          <p:cNvPr id="168" name="Google Shape;168;p21"/>
          <p:cNvSpPr/>
          <p:nvPr/>
        </p:nvSpPr>
        <p:spPr>
          <a:xfrm>
            <a:off x="1736203" y="4184831"/>
            <a:ext cx="2737150" cy="1062405"/>
          </a:xfrm>
          <a:prstGeom prst="ellipse">
            <a:avLst/>
          </a:prstGeom>
          <a:solidFill>
            <a:srgbClr val="FFFFFF"/>
          </a:solidFill>
          <a:ln w="25400" cap="flat" cmpd="sng">
            <a:solidFill>
              <a:srgbClr val="3893E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Arial"/>
                <a:ea typeface="Arial"/>
                <a:cs typeface="Arial"/>
                <a:sym typeface="Arial"/>
              </a:rPr>
              <a:t>Languages</a:t>
            </a:r>
            <a:endParaRPr sz="1800">
              <a:solidFill>
                <a:schemeClr val="dk1"/>
              </a:solidFill>
              <a:latin typeface="Arial"/>
              <a:ea typeface="Arial"/>
              <a:cs typeface="Arial"/>
              <a:sym typeface="Arial"/>
            </a:endParaRPr>
          </a:p>
        </p:txBody>
      </p:sp>
      <p:sp>
        <p:nvSpPr>
          <p:cNvPr id="169" name="Google Shape;169;p21"/>
          <p:cNvSpPr/>
          <p:nvPr/>
        </p:nvSpPr>
        <p:spPr>
          <a:xfrm>
            <a:off x="1553252" y="2863674"/>
            <a:ext cx="2639255" cy="1056507"/>
          </a:xfrm>
          <a:prstGeom prst="ellipse">
            <a:avLst/>
          </a:prstGeom>
          <a:solidFill>
            <a:srgbClr val="FFFFFF"/>
          </a:solidFill>
          <a:ln w="25400" cap="flat" cmpd="sng">
            <a:solidFill>
              <a:srgbClr val="3893E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Arial"/>
                <a:ea typeface="Arial"/>
                <a:cs typeface="Arial"/>
                <a:sym typeface="Arial"/>
              </a:rPr>
              <a:t>Customs and traditions</a:t>
            </a:r>
            <a:endParaRPr sz="1800">
              <a:solidFill>
                <a:schemeClr val="dk1"/>
              </a:solidFill>
              <a:latin typeface="Arial"/>
              <a:ea typeface="Arial"/>
              <a:cs typeface="Arial"/>
              <a:sym typeface="Arial"/>
            </a:endParaRPr>
          </a:p>
        </p:txBody>
      </p:sp>
      <p:sp>
        <p:nvSpPr>
          <p:cNvPr id="170" name="Google Shape;170;p21"/>
          <p:cNvSpPr/>
          <p:nvPr/>
        </p:nvSpPr>
        <p:spPr>
          <a:xfrm>
            <a:off x="2495565" y="1661649"/>
            <a:ext cx="2715908" cy="1124899"/>
          </a:xfrm>
          <a:prstGeom prst="ellipse">
            <a:avLst/>
          </a:prstGeom>
          <a:solidFill>
            <a:srgbClr val="FFFFFF"/>
          </a:solidFill>
          <a:ln w="25400" cap="flat" cmpd="sng">
            <a:solidFill>
              <a:srgbClr val="3893E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Arial"/>
                <a:ea typeface="Arial"/>
                <a:cs typeface="Arial"/>
                <a:sym typeface="Arial"/>
              </a:rPr>
              <a:t>Business ethics</a:t>
            </a:r>
            <a:endParaRPr sz="1800">
              <a:solidFill>
                <a:schemeClr val="dk1"/>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2"/>
          <p:cNvSpPr txBox="1"/>
          <p:nvPr/>
        </p:nvSpPr>
        <p:spPr>
          <a:xfrm>
            <a:off x="1518257" y="640920"/>
            <a:ext cx="8539232" cy="63754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800" b="1">
                <a:solidFill>
                  <a:srgbClr val="000000"/>
                </a:solidFill>
                <a:latin typeface="Arial"/>
                <a:ea typeface="Arial"/>
                <a:cs typeface="Arial"/>
                <a:sym typeface="Arial"/>
              </a:rPr>
              <a:t>(d)  Technological Environment  </a:t>
            </a:r>
            <a:endParaRPr sz="3800" b="1">
              <a:solidFill>
                <a:srgbClr val="000000"/>
              </a:solidFill>
              <a:latin typeface="Arial"/>
              <a:ea typeface="Arial"/>
              <a:cs typeface="Arial"/>
              <a:sym typeface="Arial"/>
            </a:endParaRPr>
          </a:p>
        </p:txBody>
      </p:sp>
      <p:sp>
        <p:nvSpPr>
          <p:cNvPr id="176" name="Google Shape;176;p22"/>
          <p:cNvSpPr/>
          <p:nvPr/>
        </p:nvSpPr>
        <p:spPr>
          <a:xfrm>
            <a:off x="4309207" y="1278460"/>
            <a:ext cx="2926490" cy="1346685"/>
          </a:xfrm>
          <a:prstGeom prst="roundRect">
            <a:avLst>
              <a:gd name="adj" fmla="val 16667"/>
            </a:avLst>
          </a:prstGeom>
          <a:solidFill>
            <a:srgbClr val="FFFFFF"/>
          </a:solidFill>
          <a:ln w="25400" cap="flat" cmpd="sng">
            <a:solidFill>
              <a:srgbClr val="3893E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Arial"/>
                <a:ea typeface="Arial"/>
                <a:cs typeface="Arial"/>
                <a:sym typeface="Arial"/>
              </a:rPr>
              <a:t>Research and development</a:t>
            </a:r>
            <a:endParaRPr sz="1800">
              <a:solidFill>
                <a:schemeClr val="dk1"/>
              </a:solidFill>
              <a:latin typeface="Arial"/>
              <a:ea typeface="Arial"/>
              <a:cs typeface="Arial"/>
              <a:sym typeface="Arial"/>
            </a:endParaRPr>
          </a:p>
        </p:txBody>
      </p:sp>
      <p:sp>
        <p:nvSpPr>
          <p:cNvPr id="177" name="Google Shape;177;p22"/>
          <p:cNvSpPr/>
          <p:nvPr/>
        </p:nvSpPr>
        <p:spPr>
          <a:xfrm>
            <a:off x="7297117" y="3233392"/>
            <a:ext cx="2880855" cy="1337832"/>
          </a:xfrm>
          <a:prstGeom prst="roundRect">
            <a:avLst>
              <a:gd name="adj" fmla="val 16667"/>
            </a:avLst>
          </a:prstGeom>
          <a:solidFill>
            <a:srgbClr val="FFFFFF"/>
          </a:solidFill>
          <a:ln w="25400" cap="flat" cmpd="sng">
            <a:solidFill>
              <a:srgbClr val="3893E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Arial"/>
                <a:ea typeface="Arial"/>
                <a:cs typeface="Arial"/>
                <a:sym typeface="Arial"/>
              </a:rPr>
              <a:t>Innovation</a:t>
            </a:r>
            <a:endParaRPr sz="1800">
              <a:solidFill>
                <a:schemeClr val="dk1"/>
              </a:solidFill>
              <a:latin typeface="Arial"/>
              <a:ea typeface="Arial"/>
              <a:cs typeface="Arial"/>
              <a:sym typeface="Arial"/>
            </a:endParaRPr>
          </a:p>
        </p:txBody>
      </p:sp>
      <p:sp>
        <p:nvSpPr>
          <p:cNvPr id="178" name="Google Shape;178;p22"/>
          <p:cNvSpPr/>
          <p:nvPr/>
        </p:nvSpPr>
        <p:spPr>
          <a:xfrm>
            <a:off x="4309208" y="5212435"/>
            <a:ext cx="2957329" cy="1387357"/>
          </a:xfrm>
          <a:prstGeom prst="roundRect">
            <a:avLst>
              <a:gd name="adj" fmla="val 16667"/>
            </a:avLst>
          </a:prstGeom>
          <a:solidFill>
            <a:srgbClr val="FFFFFF"/>
          </a:solidFill>
          <a:ln w="25400" cap="flat" cmpd="sng">
            <a:solidFill>
              <a:srgbClr val="3893E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Arial"/>
                <a:ea typeface="Arial"/>
                <a:cs typeface="Arial"/>
                <a:sym typeface="Arial"/>
              </a:rPr>
              <a:t>Product technology</a:t>
            </a:r>
            <a:endParaRPr sz="1800">
              <a:solidFill>
                <a:schemeClr val="dk1"/>
              </a:solidFill>
              <a:latin typeface="Arial"/>
              <a:ea typeface="Arial"/>
              <a:cs typeface="Arial"/>
              <a:sym typeface="Arial"/>
            </a:endParaRPr>
          </a:p>
        </p:txBody>
      </p:sp>
      <p:sp>
        <p:nvSpPr>
          <p:cNvPr id="179" name="Google Shape;179;p22"/>
          <p:cNvSpPr/>
          <p:nvPr/>
        </p:nvSpPr>
        <p:spPr>
          <a:xfrm>
            <a:off x="1466353" y="3212733"/>
            <a:ext cx="2880175" cy="1358490"/>
          </a:xfrm>
          <a:prstGeom prst="roundRect">
            <a:avLst>
              <a:gd name="adj" fmla="val 16667"/>
            </a:avLst>
          </a:prstGeom>
          <a:solidFill>
            <a:srgbClr val="FFFFFF"/>
          </a:solidFill>
          <a:ln w="25400" cap="flat" cmpd="sng">
            <a:solidFill>
              <a:srgbClr val="3893E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Arial"/>
                <a:ea typeface="Arial"/>
                <a:cs typeface="Arial"/>
                <a:sym typeface="Arial"/>
              </a:rPr>
              <a:t>Modernization</a:t>
            </a:r>
            <a:endParaRPr sz="1800">
              <a:solidFill>
                <a:schemeClr val="dk1"/>
              </a:solidFill>
              <a:latin typeface="Arial"/>
              <a:ea typeface="Arial"/>
              <a:cs typeface="Arial"/>
              <a:sym typeface="Arial"/>
            </a:endParaRPr>
          </a:p>
        </p:txBody>
      </p:sp>
      <p:sp>
        <p:nvSpPr>
          <p:cNvPr id="180" name="Google Shape;180;p22"/>
          <p:cNvSpPr/>
          <p:nvPr/>
        </p:nvSpPr>
        <p:spPr>
          <a:xfrm>
            <a:off x="4725699" y="2902457"/>
            <a:ext cx="2192249" cy="1999702"/>
          </a:xfrm>
          <a:prstGeom prst="rect">
            <a:avLst/>
          </a:prstGeom>
          <a:solidFill>
            <a:srgbClr val="FFFFFF"/>
          </a:solidFill>
          <a:ln w="25400" cap="flat" cmpd="sng">
            <a:solidFill>
              <a:srgbClr val="3893E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1">
                <a:solidFill>
                  <a:schemeClr val="dk1"/>
                </a:solidFill>
                <a:latin typeface="Arial"/>
                <a:ea typeface="Arial"/>
                <a:cs typeface="Arial"/>
                <a:sym typeface="Arial"/>
              </a:rPr>
              <a:t>Technological environment</a:t>
            </a:r>
            <a:endParaRPr sz="2400" b="1">
              <a:solidFill>
                <a:schemeClr val="dk1"/>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23"/>
          <p:cNvSpPr txBox="1">
            <a:spLocks noGrp="1"/>
          </p:cNvSpPr>
          <p:nvPr>
            <p:ph type="body" idx="1"/>
          </p:nvPr>
        </p:nvSpPr>
        <p:spPr>
          <a:xfrm>
            <a:off x="838200" y="1158332"/>
            <a:ext cx="10515600" cy="5018632"/>
          </a:xfrm>
          <a:prstGeom prst="rect">
            <a:avLst/>
          </a:prstGeom>
          <a:noFill/>
          <a:ln w="9525" cap="flat" cmpd="sng">
            <a:solidFill>
              <a:srgbClr val="DDDDDD"/>
            </a:solidFill>
            <a:prstDash val="solid"/>
            <a:round/>
            <a:headEnd type="none" w="sm" len="sm"/>
            <a:tailEnd type="none" w="sm" len="sm"/>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000"/>
              <a:buNone/>
            </a:pPr>
            <a:r>
              <a:rPr lang="en-US" sz="3000" b="1"/>
              <a:t>*Impact of technology in banking and insurance:</a:t>
            </a:r>
            <a:endParaRPr sz="2700"/>
          </a:p>
          <a:p>
            <a:pPr marL="0" lvl="0" indent="0" algn="l" rtl="0">
              <a:lnSpc>
                <a:spcPct val="90000"/>
              </a:lnSpc>
              <a:spcBef>
                <a:spcPts val="1000"/>
              </a:spcBef>
              <a:spcAft>
                <a:spcPts val="0"/>
              </a:spcAft>
              <a:buClr>
                <a:schemeClr val="dk1"/>
              </a:buClr>
              <a:buSzPts val="2700"/>
              <a:buNone/>
            </a:pPr>
            <a:r>
              <a:rPr lang="en-US" sz="2700"/>
              <a:t>     * Faster Remittance Facilities.</a:t>
            </a:r>
            <a:endParaRPr/>
          </a:p>
          <a:p>
            <a:pPr marL="0" lvl="0" indent="0" algn="l" rtl="0">
              <a:lnSpc>
                <a:spcPct val="90000"/>
              </a:lnSpc>
              <a:spcBef>
                <a:spcPts val="1000"/>
              </a:spcBef>
              <a:spcAft>
                <a:spcPts val="0"/>
              </a:spcAft>
              <a:buClr>
                <a:schemeClr val="dk1"/>
              </a:buClr>
              <a:buSzPts val="2700"/>
              <a:buNone/>
            </a:pPr>
            <a:r>
              <a:rPr lang="en-US" sz="2700"/>
              <a:t>     * Automated Teller Machine.</a:t>
            </a:r>
            <a:endParaRPr/>
          </a:p>
          <a:p>
            <a:pPr marL="0" lvl="0" indent="0" algn="l" rtl="0">
              <a:lnSpc>
                <a:spcPct val="90000"/>
              </a:lnSpc>
              <a:spcBef>
                <a:spcPts val="1000"/>
              </a:spcBef>
              <a:spcAft>
                <a:spcPts val="0"/>
              </a:spcAft>
              <a:buClr>
                <a:schemeClr val="dk1"/>
              </a:buClr>
              <a:buSzPts val="2700"/>
              <a:buNone/>
            </a:pPr>
            <a:r>
              <a:rPr lang="en-US" sz="2700"/>
              <a:t>     * Telephone Banking/ Mobile Banking.</a:t>
            </a:r>
            <a:endParaRPr/>
          </a:p>
          <a:p>
            <a:pPr marL="0" lvl="0" indent="0" algn="l" rtl="0">
              <a:lnSpc>
                <a:spcPct val="90000"/>
              </a:lnSpc>
              <a:spcBef>
                <a:spcPts val="1000"/>
              </a:spcBef>
              <a:spcAft>
                <a:spcPts val="0"/>
              </a:spcAft>
              <a:buClr>
                <a:schemeClr val="dk1"/>
              </a:buClr>
              <a:buSzPts val="2700"/>
              <a:buNone/>
            </a:pPr>
            <a:r>
              <a:rPr lang="en-US" sz="2700"/>
              <a:t>     * Home Banking.</a:t>
            </a:r>
            <a:endParaRPr/>
          </a:p>
          <a:p>
            <a:pPr marL="0" lvl="0" indent="0" algn="l" rtl="0">
              <a:lnSpc>
                <a:spcPct val="90000"/>
              </a:lnSpc>
              <a:spcBef>
                <a:spcPts val="1000"/>
              </a:spcBef>
              <a:spcAft>
                <a:spcPts val="0"/>
              </a:spcAft>
              <a:buClr>
                <a:schemeClr val="dk1"/>
              </a:buClr>
              <a:buSzPts val="2700"/>
              <a:buNone/>
            </a:pPr>
            <a:r>
              <a:rPr lang="en-US" sz="2700"/>
              <a:t>     * Credit Card Facility.</a:t>
            </a:r>
            <a:endParaRPr/>
          </a:p>
          <a:p>
            <a:pPr marL="0" lvl="0" indent="0" algn="l" rtl="0">
              <a:lnSpc>
                <a:spcPct val="90000"/>
              </a:lnSpc>
              <a:spcBef>
                <a:spcPts val="1000"/>
              </a:spcBef>
              <a:spcAft>
                <a:spcPts val="0"/>
              </a:spcAft>
              <a:buClr>
                <a:schemeClr val="dk1"/>
              </a:buClr>
              <a:buSzPts val="2700"/>
              <a:buNone/>
            </a:pPr>
            <a:r>
              <a:rPr lang="en-US" sz="2700"/>
              <a:t>     * Personal Loans.</a:t>
            </a:r>
            <a:endParaRPr/>
          </a:p>
          <a:p>
            <a:pPr marL="0" lvl="0" indent="0" algn="l" rtl="0">
              <a:lnSpc>
                <a:spcPct val="90000"/>
              </a:lnSpc>
              <a:spcBef>
                <a:spcPts val="1000"/>
              </a:spcBef>
              <a:spcAft>
                <a:spcPts val="0"/>
              </a:spcAft>
              <a:buClr>
                <a:schemeClr val="dk1"/>
              </a:buClr>
              <a:buSzPts val="2700"/>
              <a:buNone/>
            </a:pPr>
            <a:r>
              <a:rPr lang="en-US" sz="2700"/>
              <a:t>     * Internet Banking/ NRI Services.      </a:t>
            </a:r>
            <a:endParaRPr/>
          </a:p>
          <a:p>
            <a:pPr marL="0" lvl="0" indent="0" algn="l" rtl="0">
              <a:lnSpc>
                <a:spcPct val="90000"/>
              </a:lnSpc>
              <a:spcBef>
                <a:spcPts val="1000"/>
              </a:spcBef>
              <a:spcAft>
                <a:spcPts val="0"/>
              </a:spcAft>
              <a:buClr>
                <a:schemeClr val="dk1"/>
              </a:buClr>
              <a:buSzPts val="2400"/>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24"/>
          <p:cNvSpPr txBox="1">
            <a:spLocks noGrp="1"/>
          </p:cNvSpPr>
          <p:nvPr>
            <p:ph type="body" idx="1"/>
          </p:nvPr>
        </p:nvSpPr>
        <p:spPr>
          <a:xfrm>
            <a:off x="838200" y="857874"/>
            <a:ext cx="10515600" cy="5319090"/>
          </a:xfrm>
          <a:prstGeom prst="rect">
            <a:avLst/>
          </a:prstGeom>
          <a:noFill/>
          <a:ln w="9525" cap="flat" cmpd="sng">
            <a:solidFill>
              <a:srgbClr val="DDDDDD"/>
            </a:solidFill>
            <a:prstDash val="solid"/>
            <a:round/>
            <a:headEnd type="none" w="sm" len="sm"/>
            <a:tailEnd type="none" w="sm" len="sm"/>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4200"/>
              <a:buNone/>
            </a:pPr>
            <a:r>
              <a:rPr lang="en-US" sz="4200" b="1"/>
              <a:t>* Advantages of Technology to Business:</a:t>
            </a:r>
            <a:endParaRPr/>
          </a:p>
          <a:p>
            <a:pPr marL="0" lvl="0" indent="0" algn="l" rtl="0">
              <a:lnSpc>
                <a:spcPct val="90000"/>
              </a:lnSpc>
              <a:spcBef>
                <a:spcPts val="1000"/>
              </a:spcBef>
              <a:spcAft>
                <a:spcPts val="0"/>
              </a:spcAft>
              <a:buClr>
                <a:schemeClr val="dk1"/>
              </a:buClr>
              <a:buSzPts val="2400"/>
              <a:buNone/>
            </a:pPr>
            <a:r>
              <a:rPr lang="en-US"/>
              <a:t> </a:t>
            </a:r>
            <a:r>
              <a:rPr lang="en-US" sz="3600"/>
              <a:t>  1) Cost Efficiency.</a:t>
            </a:r>
            <a:endParaRPr sz="3600"/>
          </a:p>
          <a:p>
            <a:pPr marL="0" lvl="0" indent="0" algn="l" rtl="0">
              <a:lnSpc>
                <a:spcPct val="90000"/>
              </a:lnSpc>
              <a:spcBef>
                <a:spcPts val="1000"/>
              </a:spcBef>
              <a:spcAft>
                <a:spcPts val="0"/>
              </a:spcAft>
              <a:buClr>
                <a:schemeClr val="dk1"/>
              </a:buClr>
              <a:buSzPts val="3600"/>
              <a:buNone/>
            </a:pPr>
            <a:r>
              <a:rPr lang="en-US" sz="3600"/>
              <a:t>   2) Security System.</a:t>
            </a:r>
            <a:endParaRPr sz="3600"/>
          </a:p>
          <a:p>
            <a:pPr marL="0" lvl="0" indent="0" algn="l" rtl="0">
              <a:lnSpc>
                <a:spcPct val="90000"/>
              </a:lnSpc>
              <a:spcBef>
                <a:spcPts val="1000"/>
              </a:spcBef>
              <a:spcAft>
                <a:spcPts val="0"/>
              </a:spcAft>
              <a:buClr>
                <a:schemeClr val="dk1"/>
              </a:buClr>
              <a:buSzPts val="3600"/>
              <a:buNone/>
            </a:pPr>
            <a:r>
              <a:rPr lang="en-US" sz="3600"/>
              <a:t>   3) Improved Customer Relationship.</a:t>
            </a:r>
            <a:endParaRPr sz="3600"/>
          </a:p>
          <a:p>
            <a:pPr marL="0" lvl="0" indent="0" algn="l" rtl="0">
              <a:lnSpc>
                <a:spcPct val="90000"/>
              </a:lnSpc>
              <a:spcBef>
                <a:spcPts val="1000"/>
              </a:spcBef>
              <a:spcAft>
                <a:spcPts val="0"/>
              </a:spcAft>
              <a:buClr>
                <a:schemeClr val="dk1"/>
              </a:buClr>
              <a:buSzPts val="3600"/>
              <a:buNone/>
            </a:pPr>
            <a:r>
              <a:rPr lang="en-US" sz="3600"/>
              <a:t>   4) Better Presentation of Financial Results.</a:t>
            </a:r>
            <a:endParaRPr sz="3600"/>
          </a:p>
          <a:p>
            <a:pPr marL="0" lvl="0" indent="0" algn="l" rtl="0">
              <a:lnSpc>
                <a:spcPct val="90000"/>
              </a:lnSpc>
              <a:spcBef>
                <a:spcPts val="1000"/>
              </a:spcBef>
              <a:spcAft>
                <a:spcPts val="0"/>
              </a:spcAft>
              <a:buClr>
                <a:schemeClr val="dk1"/>
              </a:buClr>
              <a:buSzPts val="3600"/>
              <a:buNone/>
            </a:pPr>
            <a:r>
              <a:rPr lang="en-US" sz="3600"/>
              <a:t>   5) Emphasis of Research and Development.</a:t>
            </a:r>
            <a:endParaRPr sz="3600"/>
          </a:p>
          <a:p>
            <a:pPr marL="0" lvl="0" indent="0" algn="l" rtl="0">
              <a:lnSpc>
                <a:spcPct val="90000"/>
              </a:lnSpc>
              <a:spcBef>
                <a:spcPts val="1000"/>
              </a:spcBef>
              <a:spcAft>
                <a:spcPts val="0"/>
              </a:spcAft>
              <a:buClr>
                <a:schemeClr val="dk1"/>
              </a:buClr>
              <a:buSzPts val="3600"/>
              <a:buNone/>
            </a:pPr>
            <a:endParaRPr sz="3600"/>
          </a:p>
        </p:txBody>
      </p:sp>
    </p:spTree>
  </p:cSld>
  <p:clrMapOvr>
    <a:masterClrMapping/>
  </p:clrMapOvr>
  <p:transition spd="med">
    <p:pu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25"/>
          <p:cNvSpPr txBox="1">
            <a:spLocks noGrp="1"/>
          </p:cNvSpPr>
          <p:nvPr>
            <p:ph type="body" idx="1"/>
          </p:nvPr>
        </p:nvSpPr>
        <p:spPr>
          <a:xfrm>
            <a:off x="838200" y="950322"/>
            <a:ext cx="10515600" cy="5226642"/>
          </a:xfrm>
          <a:prstGeom prst="rect">
            <a:avLst/>
          </a:prstGeom>
          <a:noFill/>
          <a:ln w="9525" cap="flat" cmpd="sng">
            <a:solidFill>
              <a:srgbClr val="DDDDDD"/>
            </a:solidFill>
            <a:prstDash val="solid"/>
            <a:round/>
            <a:headEnd type="none" w="sm" len="sm"/>
            <a:tailEnd type="none" w="sm" len="sm"/>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dk1"/>
              </a:buClr>
              <a:buSzPts val="3400"/>
              <a:buNone/>
            </a:pPr>
            <a:r>
              <a:rPr lang="en-US" sz="3400" b="1"/>
              <a:t>* Challenges posed by use of Technology:</a:t>
            </a:r>
            <a:endParaRPr/>
          </a:p>
          <a:p>
            <a:pPr marL="0" lvl="0" indent="0" algn="l" rtl="0">
              <a:lnSpc>
                <a:spcPct val="90000"/>
              </a:lnSpc>
              <a:spcBef>
                <a:spcPts val="1000"/>
              </a:spcBef>
              <a:spcAft>
                <a:spcPts val="0"/>
              </a:spcAft>
              <a:buClr>
                <a:schemeClr val="dk1"/>
              </a:buClr>
              <a:buSzPts val="2700"/>
              <a:buNone/>
            </a:pPr>
            <a:r>
              <a:rPr lang="en-US" sz="2700"/>
              <a:t>    1) Fear of New Responsibilities.</a:t>
            </a:r>
            <a:endParaRPr sz="2700"/>
          </a:p>
          <a:p>
            <a:pPr marL="0" lvl="0" indent="0" algn="l" rtl="0">
              <a:lnSpc>
                <a:spcPct val="90000"/>
              </a:lnSpc>
              <a:spcBef>
                <a:spcPts val="1000"/>
              </a:spcBef>
              <a:spcAft>
                <a:spcPts val="0"/>
              </a:spcAft>
              <a:buClr>
                <a:schemeClr val="dk1"/>
              </a:buClr>
              <a:buSzPts val="2700"/>
              <a:buNone/>
            </a:pPr>
            <a:r>
              <a:rPr lang="en-US" sz="2700"/>
              <a:t>    2) Fear of Losing Job.</a:t>
            </a:r>
            <a:endParaRPr sz="2700"/>
          </a:p>
          <a:p>
            <a:pPr marL="0" lvl="0" indent="0" algn="l" rtl="0">
              <a:lnSpc>
                <a:spcPct val="90000"/>
              </a:lnSpc>
              <a:spcBef>
                <a:spcPts val="1000"/>
              </a:spcBef>
              <a:spcAft>
                <a:spcPts val="0"/>
              </a:spcAft>
              <a:buClr>
                <a:schemeClr val="dk1"/>
              </a:buClr>
              <a:buSzPts val="2700"/>
              <a:buNone/>
            </a:pPr>
            <a:r>
              <a:rPr lang="en-US" sz="2700"/>
              <a:t>    3) Fear of Losing Customer Relationship.</a:t>
            </a:r>
            <a:endParaRPr sz="2700"/>
          </a:p>
          <a:p>
            <a:pPr marL="0" lvl="0" indent="0" algn="l" rtl="0">
              <a:lnSpc>
                <a:spcPct val="90000"/>
              </a:lnSpc>
              <a:spcBef>
                <a:spcPts val="1000"/>
              </a:spcBef>
              <a:spcAft>
                <a:spcPts val="0"/>
              </a:spcAft>
              <a:buClr>
                <a:schemeClr val="dk1"/>
              </a:buClr>
              <a:buSzPts val="2700"/>
              <a:buNone/>
            </a:pPr>
            <a:r>
              <a:rPr lang="en-US" sz="2700"/>
              <a:t>    4) Lack of Strategic Information Technology Plan. </a:t>
            </a:r>
            <a:endParaRPr/>
          </a:p>
          <a:p>
            <a:pPr marL="0" lvl="0" indent="0" algn="l" rtl="0">
              <a:lnSpc>
                <a:spcPct val="90000"/>
              </a:lnSpc>
              <a:spcBef>
                <a:spcPts val="1000"/>
              </a:spcBef>
              <a:spcAft>
                <a:spcPts val="0"/>
              </a:spcAft>
              <a:buClr>
                <a:schemeClr val="dk1"/>
              </a:buClr>
              <a:buSzPts val="2700"/>
              <a:buNone/>
            </a:pPr>
            <a:r>
              <a:rPr lang="en-US" sz="2700"/>
              <a:t>    5) Lack of Training. </a:t>
            </a:r>
            <a:endParaRPr/>
          </a:p>
          <a:p>
            <a:pPr marL="0" lvl="0" indent="0" algn="l" rtl="0">
              <a:lnSpc>
                <a:spcPct val="90000"/>
              </a:lnSpc>
              <a:spcBef>
                <a:spcPts val="1000"/>
              </a:spcBef>
              <a:spcAft>
                <a:spcPts val="0"/>
              </a:spcAft>
              <a:buClr>
                <a:schemeClr val="dk1"/>
              </a:buClr>
              <a:buSzPts val="2700"/>
              <a:buNone/>
            </a:pPr>
            <a:r>
              <a:rPr lang="en-US" sz="2700"/>
              <a:t>    6) Compatibility. </a:t>
            </a:r>
            <a:endParaRPr/>
          </a:p>
          <a:p>
            <a:pPr marL="0" lvl="0" indent="0" algn="l" rtl="0">
              <a:lnSpc>
                <a:spcPct val="90000"/>
              </a:lnSpc>
              <a:spcBef>
                <a:spcPts val="1000"/>
              </a:spcBef>
              <a:spcAft>
                <a:spcPts val="0"/>
              </a:spcAft>
              <a:buClr>
                <a:schemeClr val="dk1"/>
              </a:buClr>
              <a:buSzPts val="2700"/>
              <a:buNone/>
            </a:pPr>
            <a:r>
              <a:rPr lang="en-US" sz="2700"/>
              <a:t>    7) Complexity.</a:t>
            </a:r>
            <a:endParaRPr sz="2700"/>
          </a:p>
          <a:p>
            <a:pPr marL="0" lvl="0" indent="0" algn="l" rtl="0">
              <a:lnSpc>
                <a:spcPct val="90000"/>
              </a:lnSpc>
              <a:spcBef>
                <a:spcPts val="1000"/>
              </a:spcBef>
              <a:spcAft>
                <a:spcPts val="0"/>
              </a:spcAft>
              <a:buClr>
                <a:schemeClr val="dk1"/>
              </a:buClr>
              <a:buSzPts val="2700"/>
              <a:buNone/>
            </a:pPr>
            <a:r>
              <a:rPr lang="en-US" sz="2700"/>
              <a:t>    8) Confidentiality and privacy. </a:t>
            </a:r>
            <a:endParaRPr/>
          </a:p>
          <a:p>
            <a:pPr marL="0" lvl="0" indent="0" algn="l" rtl="0">
              <a:lnSpc>
                <a:spcPct val="90000"/>
              </a:lnSpc>
              <a:spcBef>
                <a:spcPts val="1000"/>
              </a:spcBef>
              <a:spcAft>
                <a:spcPts val="0"/>
              </a:spcAft>
              <a:buClr>
                <a:schemeClr val="dk1"/>
              </a:buClr>
              <a:buSzPts val="2700"/>
              <a:buNone/>
            </a:pPr>
            <a:r>
              <a:rPr lang="en-US" sz="2700"/>
              <a:t>    9) Lack of Appropriate Technical Knowledge  amongst Bank Staff.</a:t>
            </a:r>
            <a:endParaRPr sz="2700"/>
          </a:p>
          <a:p>
            <a:pPr marL="0" lvl="0" indent="0" algn="l" rtl="0">
              <a:lnSpc>
                <a:spcPct val="90000"/>
              </a:lnSpc>
              <a:spcBef>
                <a:spcPts val="1000"/>
              </a:spcBef>
              <a:spcAft>
                <a:spcPts val="0"/>
              </a:spcAft>
              <a:buClr>
                <a:schemeClr val="dk1"/>
              </a:buClr>
              <a:buSzPts val="2400"/>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26"/>
          <p:cNvSpPr txBox="1">
            <a:spLocks noGrp="1"/>
          </p:cNvSpPr>
          <p:nvPr>
            <p:ph type="body" idx="1"/>
          </p:nvPr>
        </p:nvSpPr>
        <p:spPr>
          <a:xfrm>
            <a:off x="838200" y="1102729"/>
            <a:ext cx="10515600" cy="5041745"/>
          </a:xfrm>
          <a:prstGeom prst="rect">
            <a:avLst/>
          </a:prstGeom>
          <a:noFill/>
          <a:ln w="9525" cap="flat" cmpd="sng">
            <a:solidFill>
              <a:srgbClr val="DDDDDD"/>
            </a:solidFill>
            <a:prstDash val="solid"/>
            <a:round/>
            <a:headEnd type="none" w="sm" len="sm"/>
            <a:tailEnd type="none" w="sm" len="sm"/>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4000"/>
              <a:buNone/>
            </a:pPr>
            <a:r>
              <a:rPr lang="en-US" sz="4000" b="1"/>
              <a:t>e) Legal Environment:</a:t>
            </a:r>
            <a:endParaRPr/>
          </a:p>
          <a:p>
            <a:pPr marL="0" lvl="0" indent="0" algn="l" rtl="0">
              <a:lnSpc>
                <a:spcPct val="90000"/>
              </a:lnSpc>
              <a:spcBef>
                <a:spcPts val="1000"/>
              </a:spcBef>
              <a:spcAft>
                <a:spcPts val="0"/>
              </a:spcAft>
              <a:buClr>
                <a:schemeClr val="dk1"/>
              </a:buClr>
              <a:buSzPts val="3800"/>
              <a:buNone/>
            </a:pPr>
            <a:r>
              <a:rPr lang="en-US" sz="3800" b="0"/>
              <a:t>   </a:t>
            </a:r>
            <a:r>
              <a:rPr lang="en-US" sz="3800" b="1"/>
              <a:t>1) Consumer Laws:</a:t>
            </a:r>
            <a:endParaRPr/>
          </a:p>
          <a:p>
            <a:pPr marL="0" lvl="0" indent="0" algn="l" rtl="0">
              <a:lnSpc>
                <a:spcPct val="90000"/>
              </a:lnSpc>
              <a:spcBef>
                <a:spcPts val="1000"/>
              </a:spcBef>
              <a:spcAft>
                <a:spcPts val="0"/>
              </a:spcAft>
              <a:buClr>
                <a:schemeClr val="dk1"/>
              </a:buClr>
              <a:buSzPts val="3800"/>
              <a:buNone/>
            </a:pPr>
            <a:r>
              <a:rPr lang="en-US" sz="3800" b="0"/>
              <a:t>      * Weight and Measures Act.</a:t>
            </a:r>
            <a:endParaRPr sz="3800" b="0"/>
          </a:p>
          <a:p>
            <a:pPr marL="0" lvl="0" indent="0" algn="l" rtl="0">
              <a:lnSpc>
                <a:spcPct val="90000"/>
              </a:lnSpc>
              <a:spcBef>
                <a:spcPts val="1000"/>
              </a:spcBef>
              <a:spcAft>
                <a:spcPts val="0"/>
              </a:spcAft>
              <a:buClr>
                <a:schemeClr val="dk1"/>
              </a:buClr>
              <a:buSzPts val="3800"/>
              <a:buNone/>
            </a:pPr>
            <a:r>
              <a:rPr lang="en-US" sz="3800" b="0"/>
              <a:t>      * Trade Description Act.</a:t>
            </a:r>
            <a:endParaRPr sz="3800" b="0"/>
          </a:p>
          <a:p>
            <a:pPr marL="0" lvl="0" indent="0" algn="l" rtl="0">
              <a:lnSpc>
                <a:spcPct val="90000"/>
              </a:lnSpc>
              <a:spcBef>
                <a:spcPts val="1000"/>
              </a:spcBef>
              <a:spcAft>
                <a:spcPts val="0"/>
              </a:spcAft>
              <a:buClr>
                <a:schemeClr val="dk1"/>
              </a:buClr>
              <a:buSzPts val="3800"/>
              <a:buNone/>
            </a:pPr>
            <a:r>
              <a:rPr lang="en-US" sz="3800" b="0"/>
              <a:t>      * Consumer Credit Act.</a:t>
            </a:r>
            <a:endParaRPr sz="3800" b="0"/>
          </a:p>
          <a:p>
            <a:pPr marL="0" lvl="0" indent="0" algn="l" rtl="0">
              <a:lnSpc>
                <a:spcPct val="90000"/>
              </a:lnSpc>
              <a:spcBef>
                <a:spcPts val="1000"/>
              </a:spcBef>
              <a:spcAft>
                <a:spcPts val="0"/>
              </a:spcAft>
              <a:buClr>
                <a:schemeClr val="dk1"/>
              </a:buClr>
              <a:buSzPts val="3800"/>
              <a:buNone/>
            </a:pPr>
            <a:r>
              <a:rPr lang="en-US" sz="3800" b="0"/>
              <a:t>      * Sale of Goods Act.</a:t>
            </a:r>
            <a:endParaRPr sz="3800" b="0"/>
          </a:p>
          <a:p>
            <a:pPr marL="0" lvl="0" indent="0" algn="l" rtl="0">
              <a:lnSpc>
                <a:spcPct val="90000"/>
              </a:lnSpc>
              <a:spcBef>
                <a:spcPts val="1000"/>
              </a:spcBef>
              <a:spcAft>
                <a:spcPts val="0"/>
              </a:spcAft>
              <a:buClr>
                <a:schemeClr val="dk1"/>
              </a:buClr>
              <a:buSzPts val="3800"/>
              <a:buNone/>
            </a:pPr>
            <a:endParaRPr sz="3800" b="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27"/>
          <p:cNvSpPr txBox="1">
            <a:spLocks noGrp="1"/>
          </p:cNvSpPr>
          <p:nvPr>
            <p:ph type="body" idx="1"/>
          </p:nvPr>
        </p:nvSpPr>
        <p:spPr>
          <a:xfrm>
            <a:off x="670790" y="777019"/>
            <a:ext cx="10850419" cy="5384855"/>
          </a:xfrm>
          <a:prstGeom prst="rect">
            <a:avLst/>
          </a:prstGeom>
          <a:noFill/>
          <a:ln w="9525" cap="flat" cmpd="sng">
            <a:solidFill>
              <a:srgbClr val="DDDDDD"/>
            </a:solidFill>
            <a:prstDash val="solid"/>
            <a:round/>
            <a:headEnd type="none" w="sm" len="sm"/>
            <a:tailEnd type="none" w="sm" len="sm"/>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300"/>
              <a:buNone/>
            </a:pPr>
            <a:r>
              <a:rPr lang="en-US" sz="3300" b="1"/>
              <a:t>2)Employee protection laws:</a:t>
            </a:r>
            <a:endParaRPr sz="3300" b="1"/>
          </a:p>
          <a:p>
            <a:pPr marL="0" lvl="0" indent="0" algn="l" rtl="0">
              <a:lnSpc>
                <a:spcPct val="90000"/>
              </a:lnSpc>
              <a:spcBef>
                <a:spcPts val="1000"/>
              </a:spcBef>
              <a:spcAft>
                <a:spcPts val="0"/>
              </a:spcAft>
              <a:buClr>
                <a:schemeClr val="dk1"/>
              </a:buClr>
              <a:buSzPts val="2700"/>
              <a:buNone/>
            </a:pPr>
            <a:r>
              <a:rPr lang="en-US" sz="2700"/>
              <a:t>  </a:t>
            </a:r>
            <a:r>
              <a:rPr lang="en-US" sz="2900"/>
              <a:t>There are various legislations for health and safety of workers at work. This is done: </a:t>
            </a:r>
            <a:endParaRPr sz="2900"/>
          </a:p>
          <a:p>
            <a:pPr marL="0" lvl="0" indent="0" algn="l" rtl="0">
              <a:lnSpc>
                <a:spcPct val="90000"/>
              </a:lnSpc>
              <a:spcBef>
                <a:spcPts val="1000"/>
              </a:spcBef>
              <a:spcAft>
                <a:spcPts val="0"/>
              </a:spcAft>
              <a:buClr>
                <a:schemeClr val="dk1"/>
              </a:buClr>
              <a:buSzPts val="2900"/>
              <a:buNone/>
            </a:pPr>
            <a:r>
              <a:rPr lang="en-US" sz="2900"/>
              <a:t>      * To protect workers from dangerous machinery.</a:t>
            </a:r>
            <a:endParaRPr sz="2900"/>
          </a:p>
          <a:p>
            <a:pPr marL="0" lvl="0" indent="0" algn="l" rtl="0">
              <a:lnSpc>
                <a:spcPct val="90000"/>
              </a:lnSpc>
              <a:spcBef>
                <a:spcPts val="1000"/>
              </a:spcBef>
              <a:spcAft>
                <a:spcPts val="0"/>
              </a:spcAft>
              <a:buClr>
                <a:schemeClr val="dk1"/>
              </a:buClr>
              <a:buSzPts val="2900"/>
              <a:buNone/>
            </a:pPr>
            <a:r>
              <a:rPr lang="en-US" sz="2900"/>
              <a:t>      * Workers should be provided with proper safety, equipment and clothing. </a:t>
            </a:r>
            <a:endParaRPr sz="2900"/>
          </a:p>
          <a:p>
            <a:pPr marL="0" lvl="0" indent="0" algn="l" rtl="0">
              <a:lnSpc>
                <a:spcPct val="90000"/>
              </a:lnSpc>
              <a:spcBef>
                <a:spcPts val="1000"/>
              </a:spcBef>
              <a:spcAft>
                <a:spcPts val="0"/>
              </a:spcAft>
              <a:buClr>
                <a:schemeClr val="dk1"/>
              </a:buClr>
              <a:buSzPts val="2900"/>
              <a:buNone/>
            </a:pPr>
            <a:r>
              <a:rPr lang="en-US" sz="2900"/>
              <a:t>      * A reasonable work temperature is maintained for workers.</a:t>
            </a:r>
            <a:endParaRPr sz="2900"/>
          </a:p>
          <a:p>
            <a:pPr marL="0" lvl="0" indent="0" algn="l" rtl="0">
              <a:lnSpc>
                <a:spcPct val="90000"/>
              </a:lnSpc>
              <a:spcBef>
                <a:spcPts val="1000"/>
              </a:spcBef>
              <a:spcAft>
                <a:spcPts val="0"/>
              </a:spcAft>
              <a:buClr>
                <a:schemeClr val="dk1"/>
              </a:buClr>
              <a:buSzPts val="2900"/>
              <a:buNone/>
            </a:pPr>
            <a:r>
              <a:rPr lang="en-US" sz="2900"/>
              <a:t>      * Proper hygienic conditions and washing facilities are provided.</a:t>
            </a:r>
            <a:endParaRPr sz="2900"/>
          </a:p>
          <a:p>
            <a:pPr marL="0" lvl="0" indent="0" algn="l" rtl="0">
              <a:lnSpc>
                <a:spcPct val="90000"/>
              </a:lnSpc>
              <a:spcBef>
                <a:spcPts val="1000"/>
              </a:spcBef>
              <a:spcAft>
                <a:spcPts val="0"/>
              </a:spcAft>
              <a:buClr>
                <a:schemeClr val="dk1"/>
              </a:buClr>
              <a:buSzPts val="2900"/>
              <a:buNone/>
            </a:pPr>
            <a:r>
              <a:rPr lang="en-US" sz="2900"/>
              <a:t>      * Workers get adequate breaks between shifts.</a:t>
            </a:r>
            <a:endParaRPr sz="29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28"/>
          <p:cNvSpPr txBox="1">
            <a:spLocks noGrp="1"/>
          </p:cNvSpPr>
          <p:nvPr>
            <p:ph type="body" idx="1"/>
          </p:nvPr>
        </p:nvSpPr>
        <p:spPr>
          <a:xfrm>
            <a:off x="838200" y="1121915"/>
            <a:ext cx="10515600" cy="5134192"/>
          </a:xfrm>
          <a:prstGeom prst="rect">
            <a:avLst/>
          </a:prstGeom>
          <a:noFill/>
          <a:ln w="9525" cap="flat" cmpd="sng">
            <a:solidFill>
              <a:srgbClr val="DDDDDD"/>
            </a:solidFill>
            <a:prstDash val="solid"/>
            <a:round/>
            <a:headEnd type="none" w="sm" len="sm"/>
            <a:tailEnd type="none" w="sm" len="sm"/>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900"/>
              <a:buNone/>
            </a:pPr>
            <a:r>
              <a:rPr lang="en-US" sz="2900"/>
              <a:t>Some of labour laws in India are:</a:t>
            </a:r>
            <a:endParaRPr sz="2900"/>
          </a:p>
          <a:p>
            <a:pPr marL="0" lvl="0" indent="0" algn="l" rtl="0">
              <a:lnSpc>
                <a:spcPct val="90000"/>
              </a:lnSpc>
              <a:spcBef>
                <a:spcPts val="1000"/>
              </a:spcBef>
              <a:spcAft>
                <a:spcPts val="0"/>
              </a:spcAft>
              <a:buClr>
                <a:schemeClr val="dk1"/>
              </a:buClr>
              <a:buSzPts val="2900"/>
              <a:buNone/>
            </a:pPr>
            <a:r>
              <a:rPr lang="en-US" sz="2900"/>
              <a:t>      * Employees State InsuranceAct, 1948.</a:t>
            </a:r>
            <a:endParaRPr sz="2900"/>
          </a:p>
          <a:p>
            <a:pPr marL="0" lvl="0" indent="0" algn="l" rtl="0">
              <a:lnSpc>
                <a:spcPct val="90000"/>
              </a:lnSpc>
              <a:spcBef>
                <a:spcPts val="1000"/>
              </a:spcBef>
              <a:spcAft>
                <a:spcPts val="0"/>
              </a:spcAft>
              <a:buClr>
                <a:schemeClr val="dk1"/>
              </a:buClr>
              <a:buSzPts val="2900"/>
              <a:buNone/>
            </a:pPr>
            <a:r>
              <a:rPr lang="en-US" sz="2900"/>
              <a:t>      * Employees Provident Fund and Misc. Provisions Act,  1952.</a:t>
            </a:r>
            <a:endParaRPr sz="2900"/>
          </a:p>
          <a:p>
            <a:pPr marL="0" lvl="0" indent="0" algn="l" rtl="0">
              <a:lnSpc>
                <a:spcPct val="90000"/>
              </a:lnSpc>
              <a:spcBef>
                <a:spcPts val="1000"/>
              </a:spcBef>
              <a:spcAft>
                <a:spcPts val="0"/>
              </a:spcAft>
              <a:buClr>
                <a:schemeClr val="dk1"/>
              </a:buClr>
              <a:buSzPts val="2900"/>
              <a:buNone/>
            </a:pPr>
            <a:r>
              <a:rPr lang="en-US" sz="2900"/>
              <a:t>      * The Employment Exchange ( Compulsory Notification of Vacancies) Act, 1959.</a:t>
            </a:r>
            <a:endParaRPr sz="2900"/>
          </a:p>
          <a:p>
            <a:pPr marL="0" lvl="0" indent="0" algn="l" rtl="0">
              <a:lnSpc>
                <a:spcPct val="90000"/>
              </a:lnSpc>
              <a:spcBef>
                <a:spcPts val="1000"/>
              </a:spcBef>
              <a:spcAft>
                <a:spcPts val="0"/>
              </a:spcAft>
              <a:buClr>
                <a:schemeClr val="dk1"/>
              </a:buClr>
              <a:buSzPts val="2900"/>
              <a:buNone/>
            </a:pPr>
            <a:r>
              <a:rPr lang="en-US" sz="2900"/>
              <a:t>      * The Factories Act,  1948.</a:t>
            </a:r>
            <a:endParaRPr sz="2900"/>
          </a:p>
          <a:p>
            <a:pPr marL="0" lvl="0" indent="0" algn="l" rtl="0">
              <a:lnSpc>
                <a:spcPct val="90000"/>
              </a:lnSpc>
              <a:spcBef>
                <a:spcPts val="1000"/>
              </a:spcBef>
              <a:spcAft>
                <a:spcPts val="0"/>
              </a:spcAft>
              <a:buClr>
                <a:schemeClr val="dk1"/>
              </a:buClr>
              <a:buSzPts val="2900"/>
              <a:buNone/>
            </a:pPr>
            <a:r>
              <a:rPr lang="en-US" sz="2900"/>
              <a:t>      * The  Industrial  Disputes Act, 1947.</a:t>
            </a:r>
            <a:endParaRPr sz="2900"/>
          </a:p>
          <a:p>
            <a:pPr marL="0" lvl="0" indent="0" algn="l" rtl="0">
              <a:lnSpc>
                <a:spcPct val="90000"/>
              </a:lnSpc>
              <a:spcBef>
                <a:spcPts val="1000"/>
              </a:spcBef>
              <a:spcAft>
                <a:spcPts val="0"/>
              </a:spcAft>
              <a:buClr>
                <a:schemeClr val="dk1"/>
              </a:buClr>
              <a:buSzPts val="3300"/>
              <a:buNone/>
            </a:pPr>
            <a:r>
              <a:rPr lang="en-US" sz="3300" b="1"/>
              <a:t>3) Competition  Laws:</a:t>
            </a:r>
            <a:endParaRPr sz="3300" b="1"/>
          </a:p>
        </p:txBody>
      </p:sp>
    </p:spTree>
  </p:cSld>
  <p:clrMapOvr>
    <a:masterClrMapping/>
  </p:clrMapOvr>
  <mc:AlternateContent xmlns:mc="http://schemas.openxmlformats.org/markup-compatibility/2006" xmlns:p14="http://schemas.microsoft.com/office/powerpoint/2010/main">
    <mc:Choice Requires="p14">
      <p:transition spd="slow" p14:dur="1600">
        <p14:prism/>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29"/>
          <p:cNvSpPr txBox="1">
            <a:spLocks noGrp="1"/>
          </p:cNvSpPr>
          <p:nvPr>
            <p:ph type="body" idx="1"/>
          </p:nvPr>
        </p:nvSpPr>
        <p:spPr>
          <a:xfrm>
            <a:off x="474518" y="1088996"/>
            <a:ext cx="11225645" cy="5064855"/>
          </a:xfrm>
          <a:prstGeom prst="rect">
            <a:avLst/>
          </a:prstGeom>
          <a:noFill/>
          <a:ln w="9525" cap="flat" cmpd="sng">
            <a:solidFill>
              <a:srgbClr val="DDDDDD"/>
            </a:solidFill>
            <a:prstDash val="solid"/>
            <a:round/>
            <a:headEnd type="none" w="sm" len="sm"/>
            <a:tailEnd type="none" w="sm" len="sm"/>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400"/>
              <a:buNone/>
            </a:pPr>
            <a:r>
              <a:rPr lang="en-US" sz="3400" b="1"/>
              <a:t>f) Ecological Environment:</a:t>
            </a:r>
            <a:endParaRPr sz="3400" b="1"/>
          </a:p>
          <a:p>
            <a:pPr marL="0" lvl="0" indent="0" algn="l" rtl="0">
              <a:lnSpc>
                <a:spcPct val="90000"/>
              </a:lnSpc>
              <a:spcBef>
                <a:spcPts val="1000"/>
              </a:spcBef>
              <a:spcAft>
                <a:spcPts val="0"/>
              </a:spcAft>
              <a:buClr>
                <a:schemeClr val="dk1"/>
              </a:buClr>
              <a:buSzPts val="3400"/>
              <a:buNone/>
            </a:pPr>
            <a:r>
              <a:rPr lang="en-US" sz="3400" b="1"/>
              <a:t>      </a:t>
            </a:r>
            <a:r>
              <a:rPr lang="en-US" sz="3400" b="0"/>
              <a:t>* Reduce carbon emissions.</a:t>
            </a:r>
            <a:endParaRPr sz="3400" b="1"/>
          </a:p>
          <a:p>
            <a:pPr marL="0" lvl="0" indent="0" algn="l" rtl="0">
              <a:lnSpc>
                <a:spcPct val="90000"/>
              </a:lnSpc>
              <a:spcBef>
                <a:spcPts val="1000"/>
              </a:spcBef>
              <a:spcAft>
                <a:spcPts val="0"/>
              </a:spcAft>
              <a:buClr>
                <a:schemeClr val="dk1"/>
              </a:buClr>
              <a:buSzPts val="3400"/>
              <a:buNone/>
            </a:pPr>
            <a:r>
              <a:rPr lang="en-US" sz="3400" b="0"/>
              <a:t>      * Produce or use lead free fuels and other 'greener' sources of energy incorporating cleaner production methods in new building, plants etc.  </a:t>
            </a:r>
            <a:endParaRPr sz="3400" b="1"/>
          </a:p>
          <a:p>
            <a:pPr marL="0" lvl="0" indent="0" algn="l" rtl="0">
              <a:lnSpc>
                <a:spcPct val="90000"/>
              </a:lnSpc>
              <a:spcBef>
                <a:spcPts val="1000"/>
              </a:spcBef>
              <a:spcAft>
                <a:spcPts val="0"/>
              </a:spcAft>
              <a:buClr>
                <a:schemeClr val="dk1"/>
              </a:buClr>
              <a:buSzPts val="3400"/>
              <a:buNone/>
            </a:pPr>
            <a:r>
              <a:rPr lang="en-US" sz="3400" b="0"/>
              <a:t>      * Improve industry re-cycling programmes. </a:t>
            </a:r>
            <a:endParaRPr sz="3400" b="1"/>
          </a:p>
          <a:p>
            <a:pPr marL="0" lvl="0" indent="0" algn="l" rtl="0">
              <a:lnSpc>
                <a:spcPct val="90000"/>
              </a:lnSpc>
              <a:spcBef>
                <a:spcPts val="1000"/>
              </a:spcBef>
              <a:spcAft>
                <a:spcPts val="0"/>
              </a:spcAft>
              <a:buClr>
                <a:schemeClr val="dk1"/>
              </a:buClr>
              <a:buSzPts val="3400"/>
              <a:buNone/>
            </a:pPr>
            <a:r>
              <a:rPr lang="en-US" sz="3400" b="0"/>
              <a:t>      * Encourage energy management schemes. </a:t>
            </a:r>
            <a:endParaRPr sz="3400" b="1"/>
          </a:p>
          <a:p>
            <a:pPr marL="0" lvl="0" indent="0" algn="l" rtl="0">
              <a:lnSpc>
                <a:spcPct val="90000"/>
              </a:lnSpc>
              <a:spcBef>
                <a:spcPts val="1000"/>
              </a:spcBef>
              <a:spcAft>
                <a:spcPts val="0"/>
              </a:spcAft>
              <a:buClr>
                <a:schemeClr val="dk1"/>
              </a:buClr>
              <a:buSzPts val="3400"/>
              <a:buNone/>
            </a:pPr>
            <a:r>
              <a:rPr lang="en-US" sz="3400" b="0"/>
              <a:t>      * Offer free long-life shopping bags or other bio-sensitive packaging of products.   </a:t>
            </a:r>
            <a:endParaRPr sz="3400" b="1"/>
          </a:p>
        </p:txBody>
      </p:sp>
    </p:spTree>
  </p:cSld>
  <p:clrMapOvr>
    <a:masterClrMapping/>
  </p:clrMapOvr>
  <mc:AlternateContent xmlns:mc="http://schemas.openxmlformats.org/markup-compatibility/2006" xmlns:p14="http://schemas.microsoft.com/office/powerpoint/2010/main">
    <mc:Choice Requires="p14">
      <p:transition spd="slow" p14:dur="2000">
        <p14:prism/>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0"/>
          <p:cNvSpPr txBox="1">
            <a:spLocks noGrp="1"/>
          </p:cNvSpPr>
          <p:nvPr>
            <p:ph type="body" idx="1"/>
          </p:nvPr>
        </p:nvSpPr>
        <p:spPr>
          <a:xfrm>
            <a:off x="838200" y="868273"/>
            <a:ext cx="10515600" cy="5307533"/>
          </a:xfrm>
          <a:prstGeom prst="rect">
            <a:avLst/>
          </a:prstGeom>
          <a:noFill/>
          <a:ln w="9525" cap="flat" cmpd="sng">
            <a:solidFill>
              <a:srgbClr val="DDDDDD"/>
            </a:solidFill>
            <a:prstDash val="solid"/>
            <a:round/>
            <a:headEnd type="none" w="sm" len="sm"/>
            <a:tailEnd type="none" w="sm" len="sm"/>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500"/>
              <a:buNone/>
            </a:pPr>
            <a:r>
              <a:rPr lang="en-US" sz="3500" b="1"/>
              <a:t>* Consideration of Ecological Factors in Banks:</a:t>
            </a:r>
            <a:endParaRPr sz="3500" b="1"/>
          </a:p>
          <a:p>
            <a:pPr marL="0" lvl="0" indent="0" algn="l" rtl="0">
              <a:lnSpc>
                <a:spcPct val="90000"/>
              </a:lnSpc>
              <a:spcBef>
                <a:spcPts val="1000"/>
              </a:spcBef>
              <a:spcAft>
                <a:spcPts val="0"/>
              </a:spcAft>
              <a:buClr>
                <a:schemeClr val="dk1"/>
              </a:buClr>
              <a:buSzPts val="3200"/>
              <a:buNone/>
            </a:pPr>
            <a:r>
              <a:rPr lang="en-US" sz="3200" b="1"/>
              <a:t>   </a:t>
            </a:r>
            <a:r>
              <a:rPr lang="en-US" sz="3400" b="0"/>
              <a:t>1) Sustainable Operations.</a:t>
            </a:r>
            <a:endParaRPr sz="3400" b="1"/>
          </a:p>
          <a:p>
            <a:pPr marL="0" lvl="0" indent="0" algn="l" rtl="0">
              <a:lnSpc>
                <a:spcPct val="90000"/>
              </a:lnSpc>
              <a:spcBef>
                <a:spcPts val="1000"/>
              </a:spcBef>
              <a:spcAft>
                <a:spcPts val="0"/>
              </a:spcAft>
              <a:buClr>
                <a:schemeClr val="dk1"/>
              </a:buClr>
              <a:buSzPts val="3400"/>
              <a:buNone/>
            </a:pPr>
            <a:r>
              <a:rPr lang="en-US" sz="3400" b="0"/>
              <a:t>   2) Sustainable Lending.</a:t>
            </a:r>
            <a:endParaRPr sz="3400" b="1"/>
          </a:p>
          <a:p>
            <a:pPr marL="0" lvl="0" indent="0" algn="l" rtl="0">
              <a:lnSpc>
                <a:spcPct val="90000"/>
              </a:lnSpc>
              <a:spcBef>
                <a:spcPts val="1000"/>
              </a:spcBef>
              <a:spcAft>
                <a:spcPts val="0"/>
              </a:spcAft>
              <a:buClr>
                <a:schemeClr val="dk1"/>
              </a:buClr>
              <a:buSzPts val="3400"/>
              <a:buNone/>
            </a:pPr>
            <a:r>
              <a:rPr lang="en-US" sz="3400" b="0"/>
              <a:t>   3) Green product and services.</a:t>
            </a:r>
            <a:endParaRPr sz="3400" b="1"/>
          </a:p>
          <a:p>
            <a:pPr marL="0" lvl="0" indent="0" algn="l" rtl="0">
              <a:lnSpc>
                <a:spcPct val="90000"/>
              </a:lnSpc>
              <a:spcBef>
                <a:spcPts val="1000"/>
              </a:spcBef>
              <a:spcAft>
                <a:spcPts val="0"/>
              </a:spcAft>
              <a:buClr>
                <a:schemeClr val="dk1"/>
              </a:buClr>
              <a:buSzPts val="3400"/>
              <a:buNone/>
            </a:pPr>
            <a:r>
              <a:rPr lang="en-US" sz="3400" b="0"/>
              <a:t>   4) Community activities. </a:t>
            </a:r>
            <a:endParaRPr sz="34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3"/>
          <p:cNvSpPr txBox="1">
            <a:spLocks noGrp="1"/>
          </p:cNvSpPr>
          <p:nvPr>
            <p:ph type="title"/>
          </p:nvPr>
        </p:nvSpPr>
        <p:spPr>
          <a:xfrm>
            <a:off x="838199" y="911044"/>
            <a:ext cx="10515600" cy="88287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2"/>
              </a:buClr>
              <a:buSzPct val="100000"/>
              <a:buFont typeface="Arial"/>
              <a:buNone/>
            </a:pPr>
            <a:r>
              <a:rPr lang="en-US" sz="3666" b="1"/>
              <a:t>IMPORTANCE OF POLITICS IN STRATEGIC MANAGEMENT:</a:t>
            </a:r>
            <a:br>
              <a:rPr lang="en-US" sz="3666" b="1"/>
            </a:br>
            <a:endParaRPr sz="3666" b="1"/>
          </a:p>
        </p:txBody>
      </p:sp>
      <p:sp>
        <p:nvSpPr>
          <p:cNvPr id="93" name="Google Shape;93;p13"/>
          <p:cNvSpPr txBox="1">
            <a:spLocks noGrp="1"/>
          </p:cNvSpPr>
          <p:nvPr>
            <p:ph type="body" idx="1"/>
          </p:nvPr>
        </p:nvSpPr>
        <p:spPr>
          <a:xfrm>
            <a:off x="838200" y="1562794"/>
            <a:ext cx="10515600" cy="4614170"/>
          </a:xfrm>
          <a:prstGeom prst="rect">
            <a:avLst/>
          </a:prstGeom>
          <a:noFill/>
          <a:ln w="9525" cap="flat" cmpd="sng">
            <a:solidFill>
              <a:srgbClr val="DDDDDD"/>
            </a:solidFill>
            <a:prstDash val="solid"/>
            <a:round/>
            <a:headEnd type="none" w="sm" len="sm"/>
            <a:tailEnd type="none" w="sm" len="sm"/>
          </a:ln>
        </p:spPr>
        <p:txBody>
          <a:bodyPr spcFirstLastPara="1" wrap="square" lIns="91425" tIns="45700" rIns="91425" bIns="45700" anchor="t" anchorCtr="0">
            <a:normAutofit fontScale="88333"/>
          </a:bodyPr>
          <a:lstStyle/>
          <a:p>
            <a:pPr marL="0" lvl="0" indent="0" algn="l" rtl="0">
              <a:lnSpc>
                <a:spcPct val="150000"/>
              </a:lnSpc>
              <a:spcBef>
                <a:spcPts val="0"/>
              </a:spcBef>
              <a:spcAft>
                <a:spcPts val="0"/>
              </a:spcAft>
              <a:buClr>
                <a:schemeClr val="dk1"/>
              </a:buClr>
              <a:buSzPct val="100000"/>
              <a:buNone/>
            </a:pPr>
            <a:r>
              <a:rPr lang="en-US" sz="2700"/>
              <a:t>(1) Political Stability.</a:t>
            </a:r>
            <a:endParaRPr/>
          </a:p>
          <a:p>
            <a:pPr marL="0" lvl="0" indent="0" algn="l" rtl="0">
              <a:lnSpc>
                <a:spcPct val="150000"/>
              </a:lnSpc>
              <a:spcBef>
                <a:spcPts val="1000"/>
              </a:spcBef>
              <a:spcAft>
                <a:spcPts val="0"/>
              </a:spcAft>
              <a:buClr>
                <a:schemeClr val="dk1"/>
              </a:buClr>
              <a:buSzPct val="100000"/>
              <a:buNone/>
            </a:pPr>
            <a:r>
              <a:rPr lang="en-US" sz="2700"/>
              <a:t>(2) Changes in Government Regulations.</a:t>
            </a:r>
            <a:endParaRPr/>
          </a:p>
          <a:p>
            <a:pPr marL="0" lvl="0" indent="0" algn="l" rtl="0">
              <a:lnSpc>
                <a:spcPct val="150000"/>
              </a:lnSpc>
              <a:spcBef>
                <a:spcPts val="1000"/>
              </a:spcBef>
              <a:spcAft>
                <a:spcPts val="0"/>
              </a:spcAft>
              <a:buClr>
                <a:schemeClr val="dk1"/>
              </a:buClr>
              <a:buSzPct val="100000"/>
              <a:buNone/>
            </a:pPr>
            <a:r>
              <a:rPr lang="en-US" sz="2700"/>
              <a:t>(3) Impact on Economy.</a:t>
            </a:r>
            <a:endParaRPr/>
          </a:p>
          <a:p>
            <a:pPr marL="0" lvl="0" indent="0" algn="l" rtl="0">
              <a:lnSpc>
                <a:spcPct val="150000"/>
              </a:lnSpc>
              <a:spcBef>
                <a:spcPts val="1000"/>
              </a:spcBef>
              <a:spcAft>
                <a:spcPts val="0"/>
              </a:spcAft>
              <a:buClr>
                <a:schemeClr val="dk1"/>
              </a:buClr>
              <a:buSzPct val="100000"/>
              <a:buNone/>
            </a:pPr>
            <a:r>
              <a:rPr lang="en-US" sz="2700"/>
              <a:t>(4) Campaign Finance.</a:t>
            </a:r>
            <a:endParaRPr/>
          </a:p>
          <a:p>
            <a:pPr marL="0" lvl="0" indent="0" algn="l" rtl="0">
              <a:lnSpc>
                <a:spcPct val="150000"/>
              </a:lnSpc>
              <a:spcBef>
                <a:spcPts val="1000"/>
              </a:spcBef>
              <a:spcAft>
                <a:spcPts val="0"/>
              </a:spcAft>
              <a:buClr>
                <a:schemeClr val="dk1"/>
              </a:buClr>
              <a:buSzPct val="100000"/>
              <a:buNone/>
            </a:pPr>
            <a:r>
              <a:rPr lang="en-US" sz="2700"/>
              <a:t>(5) Lobbying or Legislative Advocacy.</a:t>
            </a:r>
            <a:endParaRPr/>
          </a:p>
          <a:p>
            <a:pPr marL="0" lvl="0" indent="0" algn="l" rtl="0">
              <a:lnSpc>
                <a:spcPct val="150000"/>
              </a:lnSpc>
              <a:spcBef>
                <a:spcPts val="1000"/>
              </a:spcBef>
              <a:spcAft>
                <a:spcPts val="0"/>
              </a:spcAft>
              <a:buClr>
                <a:schemeClr val="dk1"/>
              </a:buClr>
              <a:buSzPct val="100000"/>
              <a:buNone/>
            </a:pPr>
            <a:r>
              <a:rPr lang="en-US" sz="2700"/>
              <a:t>(6) Helps in Risk Mitigation.</a:t>
            </a:r>
            <a:endParaRPr/>
          </a:p>
          <a:p>
            <a:pPr marL="0" lvl="0" indent="0" algn="l" rtl="0">
              <a:lnSpc>
                <a:spcPct val="150000"/>
              </a:lnSpc>
              <a:spcBef>
                <a:spcPts val="1000"/>
              </a:spcBef>
              <a:spcAft>
                <a:spcPts val="0"/>
              </a:spcAft>
              <a:buClr>
                <a:schemeClr val="dk1"/>
              </a:buClr>
              <a:buSzPct val="100000"/>
              <a:buNone/>
            </a:pPr>
            <a:r>
              <a:rPr lang="en-US" sz="2700"/>
              <a:t>      * Impacts of Organizational Politics.</a:t>
            </a:r>
            <a:endParaRPr sz="2700"/>
          </a:p>
          <a:p>
            <a:pPr marL="0" lvl="0" indent="0" algn="l" rtl="0">
              <a:lnSpc>
                <a:spcPct val="150000"/>
              </a:lnSpc>
              <a:spcBef>
                <a:spcPts val="1000"/>
              </a:spcBef>
              <a:spcAft>
                <a:spcPts val="0"/>
              </a:spcAft>
              <a:buClr>
                <a:schemeClr val="dk1"/>
              </a:buClr>
              <a:buSzPct val="100000"/>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31"/>
          <p:cNvSpPr txBox="1">
            <a:spLocks noGrp="1"/>
          </p:cNvSpPr>
          <p:nvPr>
            <p:ph type="title"/>
          </p:nvPr>
        </p:nvSpPr>
        <p:spPr>
          <a:xfrm>
            <a:off x="457200" y="298574"/>
            <a:ext cx="10515600" cy="88287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3200"/>
              <a:buFont typeface="Arial"/>
              <a:buNone/>
            </a:pPr>
            <a:r>
              <a:rPr lang="en-US"/>
              <a:t>ENVIRONMENTAL SCANNING:</a:t>
            </a:r>
            <a:endParaRPr/>
          </a:p>
        </p:txBody>
      </p:sp>
      <p:sp>
        <p:nvSpPr>
          <p:cNvPr id="226" name="Google Shape;226;p31"/>
          <p:cNvSpPr txBox="1">
            <a:spLocks noGrp="1"/>
          </p:cNvSpPr>
          <p:nvPr>
            <p:ph type="body" idx="1"/>
          </p:nvPr>
        </p:nvSpPr>
        <p:spPr>
          <a:xfrm>
            <a:off x="457200" y="1181444"/>
            <a:ext cx="11237122" cy="5310782"/>
          </a:xfrm>
          <a:prstGeom prst="rect">
            <a:avLst/>
          </a:prstGeom>
          <a:noFill/>
          <a:ln w="9525" cap="flat" cmpd="sng">
            <a:solidFill>
              <a:srgbClr val="DDDDDD"/>
            </a:solidFill>
            <a:prstDash val="solid"/>
            <a:round/>
            <a:headEnd type="none" w="sm" len="sm"/>
            <a:tailEnd type="none" w="sm" len="sm"/>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400"/>
              <a:buNone/>
            </a:pPr>
            <a:r>
              <a:rPr lang="en-US"/>
              <a:t>Environmental scanning is a process that systematically surveys and interprets relevant data to identify  external opportunities and threats. An organization gathers information about the external world, it's competitors and itself.</a:t>
            </a:r>
            <a:endParaRPr/>
          </a:p>
          <a:p>
            <a:pPr marL="0" lvl="0" indent="0" algn="l" rtl="0">
              <a:lnSpc>
                <a:spcPct val="90000"/>
              </a:lnSpc>
              <a:spcBef>
                <a:spcPts val="1000"/>
              </a:spcBef>
              <a:spcAft>
                <a:spcPts val="0"/>
              </a:spcAft>
              <a:buClr>
                <a:schemeClr val="dk1"/>
              </a:buClr>
              <a:buSzPts val="2400"/>
              <a:buNone/>
            </a:pPr>
            <a:r>
              <a:rPr lang="en-US"/>
              <a:t>* The following is the need and importance of environmental scanning:</a:t>
            </a:r>
            <a:endParaRPr/>
          </a:p>
          <a:p>
            <a:pPr marL="0" lvl="0" indent="0" algn="l" rtl="0">
              <a:lnSpc>
                <a:spcPct val="90000"/>
              </a:lnSpc>
              <a:spcBef>
                <a:spcPts val="1000"/>
              </a:spcBef>
              <a:spcAft>
                <a:spcPts val="0"/>
              </a:spcAft>
              <a:buClr>
                <a:schemeClr val="dk1"/>
              </a:buClr>
              <a:buSzPts val="2400"/>
              <a:buNone/>
            </a:pPr>
            <a:r>
              <a:rPr lang="en-US"/>
              <a:t>1) Identification of strength.</a:t>
            </a:r>
            <a:endParaRPr/>
          </a:p>
          <a:p>
            <a:pPr marL="0" lvl="0" indent="0" algn="l" rtl="0">
              <a:lnSpc>
                <a:spcPct val="90000"/>
              </a:lnSpc>
              <a:spcBef>
                <a:spcPts val="1000"/>
              </a:spcBef>
              <a:spcAft>
                <a:spcPts val="0"/>
              </a:spcAft>
              <a:buClr>
                <a:schemeClr val="dk1"/>
              </a:buClr>
              <a:buSzPts val="2400"/>
              <a:buNone/>
            </a:pPr>
            <a:r>
              <a:rPr lang="en-US"/>
              <a:t>2) Identification of weakness.</a:t>
            </a:r>
            <a:endParaRPr/>
          </a:p>
          <a:p>
            <a:pPr marL="0" lvl="0" indent="0" algn="l" rtl="0">
              <a:lnSpc>
                <a:spcPct val="90000"/>
              </a:lnSpc>
              <a:spcBef>
                <a:spcPts val="1000"/>
              </a:spcBef>
              <a:spcAft>
                <a:spcPts val="0"/>
              </a:spcAft>
              <a:buClr>
                <a:schemeClr val="dk1"/>
              </a:buClr>
              <a:buSzPts val="2400"/>
              <a:buNone/>
            </a:pPr>
            <a:r>
              <a:rPr lang="en-US"/>
              <a:t>3) Identification of opportunities.</a:t>
            </a:r>
            <a:endParaRPr/>
          </a:p>
          <a:p>
            <a:pPr marL="0" lvl="0" indent="0" algn="l" rtl="0">
              <a:lnSpc>
                <a:spcPct val="90000"/>
              </a:lnSpc>
              <a:spcBef>
                <a:spcPts val="1000"/>
              </a:spcBef>
              <a:spcAft>
                <a:spcPts val="0"/>
              </a:spcAft>
              <a:buClr>
                <a:schemeClr val="dk1"/>
              </a:buClr>
              <a:buSzPts val="2400"/>
              <a:buNone/>
            </a:pPr>
            <a:r>
              <a:rPr lang="en-US"/>
              <a:t>4) Identification of threat.</a:t>
            </a:r>
            <a:endParaRPr/>
          </a:p>
          <a:p>
            <a:pPr marL="0" lvl="0" indent="0" algn="l" rtl="0">
              <a:lnSpc>
                <a:spcPct val="90000"/>
              </a:lnSpc>
              <a:spcBef>
                <a:spcPts val="1000"/>
              </a:spcBef>
              <a:spcAft>
                <a:spcPts val="0"/>
              </a:spcAft>
              <a:buClr>
                <a:schemeClr val="dk1"/>
              </a:buClr>
              <a:buSzPts val="2400"/>
              <a:buNone/>
            </a:pPr>
            <a:r>
              <a:rPr lang="en-US"/>
              <a:t>5) Optimum use of resources.</a:t>
            </a:r>
            <a:endParaRPr/>
          </a:p>
          <a:p>
            <a:pPr marL="0" lvl="0" indent="0" algn="l" rtl="0">
              <a:lnSpc>
                <a:spcPct val="90000"/>
              </a:lnSpc>
              <a:spcBef>
                <a:spcPts val="1000"/>
              </a:spcBef>
              <a:spcAft>
                <a:spcPts val="0"/>
              </a:spcAft>
              <a:buClr>
                <a:schemeClr val="dk1"/>
              </a:buClr>
              <a:buSzPts val="2400"/>
              <a:buNone/>
            </a:pPr>
            <a:r>
              <a:rPr lang="en-US"/>
              <a:t>6) Survival and growth.</a:t>
            </a:r>
            <a:endParaRPr/>
          </a:p>
          <a:p>
            <a:pPr marL="0" lvl="0" indent="0" algn="l" rtl="0">
              <a:lnSpc>
                <a:spcPct val="90000"/>
              </a:lnSpc>
              <a:spcBef>
                <a:spcPts val="1000"/>
              </a:spcBef>
              <a:spcAft>
                <a:spcPts val="0"/>
              </a:spcAft>
              <a:buClr>
                <a:schemeClr val="dk1"/>
              </a:buClr>
              <a:buSzPts val="2400"/>
              <a:buNone/>
            </a:pPr>
            <a:r>
              <a:rPr lang="en-US"/>
              <a:t>7) To plan long- term business strategy.</a:t>
            </a:r>
            <a:endParaRPr/>
          </a:p>
          <a:p>
            <a:pPr marL="0" lvl="0" indent="0" algn="l" rtl="0">
              <a:lnSpc>
                <a:spcPct val="90000"/>
              </a:lnSpc>
              <a:spcBef>
                <a:spcPts val="1000"/>
              </a:spcBef>
              <a:spcAft>
                <a:spcPts val="0"/>
              </a:spcAft>
              <a:buClr>
                <a:schemeClr val="dk1"/>
              </a:buClr>
              <a:buSzPts val="2400"/>
              <a:buNone/>
            </a:pPr>
            <a:r>
              <a:rPr lang="en-US"/>
              <a:t>8) Aids decision-making.</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32"/>
          <p:cNvSpPr txBox="1">
            <a:spLocks noGrp="1"/>
          </p:cNvSpPr>
          <p:nvPr>
            <p:ph type="title"/>
          </p:nvPr>
        </p:nvSpPr>
        <p:spPr>
          <a:xfrm>
            <a:off x="838200" y="504496"/>
            <a:ext cx="10515600" cy="88287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2"/>
              </a:buClr>
              <a:buSzPts val="3200"/>
              <a:buFont typeface="Arial"/>
              <a:buNone/>
            </a:pPr>
            <a:r>
              <a:rPr lang="en-US"/>
              <a:t>ANALYSIS OF STRATEGIES AND CHOICE OF STRATEGY:</a:t>
            </a:r>
            <a:endParaRPr/>
          </a:p>
        </p:txBody>
      </p:sp>
      <p:sp>
        <p:nvSpPr>
          <p:cNvPr id="232" name="Google Shape;232;p32"/>
          <p:cNvSpPr txBox="1">
            <a:spLocks noGrp="1"/>
          </p:cNvSpPr>
          <p:nvPr>
            <p:ph type="body" idx="1"/>
          </p:nvPr>
        </p:nvSpPr>
        <p:spPr>
          <a:xfrm>
            <a:off x="838199" y="1250781"/>
            <a:ext cx="10515600" cy="5330646"/>
          </a:xfrm>
          <a:prstGeom prst="rect">
            <a:avLst/>
          </a:prstGeom>
          <a:noFill/>
          <a:ln w="9525" cap="flat" cmpd="sng">
            <a:solidFill>
              <a:srgbClr val="DDDDDD"/>
            </a:solidFill>
            <a:prstDash val="solid"/>
            <a:round/>
            <a:headEnd type="none" w="sm" len="sm"/>
            <a:tailEnd type="none" w="sm" len="sm"/>
          </a:ln>
        </p:spPr>
        <p:txBody>
          <a:bodyPr spcFirstLastPara="1" wrap="square" lIns="91425" tIns="45700" rIns="91425" bIns="45700" anchor="t" anchorCtr="0">
            <a:normAutofit fontScale="96000" lnSpcReduction="10000"/>
          </a:bodyPr>
          <a:lstStyle/>
          <a:p>
            <a:pPr marL="0" lvl="0" indent="0" algn="l" rtl="0">
              <a:lnSpc>
                <a:spcPct val="90000"/>
              </a:lnSpc>
              <a:spcBef>
                <a:spcPts val="0"/>
              </a:spcBef>
              <a:spcAft>
                <a:spcPts val="0"/>
              </a:spcAft>
              <a:buClr>
                <a:schemeClr val="dk1"/>
              </a:buClr>
              <a:buSzPct val="100000"/>
              <a:buNone/>
            </a:pPr>
            <a:r>
              <a:rPr lang="en-US" sz="2500"/>
              <a:t>Strategic analysis is all about analysing the strength of business' position and understanding the important external factors that may influence that position. </a:t>
            </a:r>
            <a:endParaRPr sz="2500"/>
          </a:p>
          <a:p>
            <a:pPr marL="0" lvl="0" indent="0" algn="l" rtl="0">
              <a:lnSpc>
                <a:spcPct val="90000"/>
              </a:lnSpc>
              <a:spcBef>
                <a:spcPts val="1000"/>
              </a:spcBef>
              <a:spcAft>
                <a:spcPts val="0"/>
              </a:spcAft>
              <a:buClr>
                <a:schemeClr val="dk1"/>
              </a:buClr>
              <a:buSzPct val="100000"/>
              <a:buNone/>
            </a:pPr>
            <a:r>
              <a:rPr lang="en-US" sz="2500" b="1"/>
              <a:t>* Factors taken into consideration for strategic analysis and choice:</a:t>
            </a:r>
            <a:endParaRPr sz="2500"/>
          </a:p>
          <a:p>
            <a:pPr marL="0" lvl="0" indent="0" algn="l" rtl="0">
              <a:lnSpc>
                <a:spcPct val="90000"/>
              </a:lnSpc>
              <a:spcBef>
                <a:spcPts val="1000"/>
              </a:spcBef>
              <a:spcAft>
                <a:spcPts val="0"/>
              </a:spcAft>
              <a:buClr>
                <a:schemeClr val="dk1"/>
              </a:buClr>
              <a:buSzPct val="100000"/>
              <a:buNone/>
            </a:pPr>
            <a:r>
              <a:rPr lang="en-US" sz="2500" b="0"/>
              <a:t>- Five Forces Analysis. </a:t>
            </a:r>
            <a:endParaRPr sz="2500"/>
          </a:p>
          <a:p>
            <a:pPr marL="0" lvl="0" indent="0" algn="l" rtl="0">
              <a:lnSpc>
                <a:spcPct val="90000"/>
              </a:lnSpc>
              <a:spcBef>
                <a:spcPts val="1000"/>
              </a:spcBef>
              <a:spcAft>
                <a:spcPts val="0"/>
              </a:spcAft>
              <a:buClr>
                <a:schemeClr val="dk1"/>
              </a:buClr>
              <a:buSzPct val="100000"/>
              <a:buNone/>
            </a:pPr>
            <a:r>
              <a:rPr lang="en-US" sz="2500" b="0"/>
              <a:t>- PEST Analysis ( Political, Economic,  Social and Technological Analysis). </a:t>
            </a:r>
            <a:endParaRPr sz="2500"/>
          </a:p>
          <a:p>
            <a:pPr marL="0" lvl="0" indent="0" algn="l" rtl="0">
              <a:lnSpc>
                <a:spcPct val="90000"/>
              </a:lnSpc>
              <a:spcBef>
                <a:spcPts val="1000"/>
              </a:spcBef>
              <a:spcAft>
                <a:spcPts val="0"/>
              </a:spcAft>
              <a:buClr>
                <a:schemeClr val="dk1"/>
              </a:buClr>
              <a:buSzPct val="100000"/>
              <a:buNone/>
            </a:pPr>
            <a:r>
              <a:rPr lang="en-US" sz="2500" b="0"/>
              <a:t>- Market segmentation.</a:t>
            </a:r>
            <a:endParaRPr sz="2500"/>
          </a:p>
          <a:p>
            <a:pPr marL="0" lvl="0" indent="0" algn="l" rtl="0">
              <a:lnSpc>
                <a:spcPct val="90000"/>
              </a:lnSpc>
              <a:spcBef>
                <a:spcPts val="1000"/>
              </a:spcBef>
              <a:spcAft>
                <a:spcPts val="0"/>
              </a:spcAft>
              <a:buClr>
                <a:schemeClr val="dk1"/>
              </a:buClr>
              <a:buSzPct val="100000"/>
              <a:buNone/>
            </a:pPr>
            <a:r>
              <a:rPr lang="en-US" sz="2500" b="0"/>
              <a:t>- Scenario planning.</a:t>
            </a:r>
            <a:endParaRPr sz="2500"/>
          </a:p>
          <a:p>
            <a:pPr marL="0" lvl="0" indent="0" algn="l" rtl="0">
              <a:lnSpc>
                <a:spcPct val="90000"/>
              </a:lnSpc>
              <a:spcBef>
                <a:spcPts val="1000"/>
              </a:spcBef>
              <a:spcAft>
                <a:spcPts val="0"/>
              </a:spcAft>
              <a:buClr>
                <a:schemeClr val="dk1"/>
              </a:buClr>
              <a:buSzPct val="100000"/>
              <a:buNone/>
            </a:pPr>
            <a:r>
              <a:rPr lang="en-US" sz="2500" b="0"/>
              <a:t>- Competitor analysis.</a:t>
            </a:r>
            <a:endParaRPr sz="2500"/>
          </a:p>
          <a:p>
            <a:pPr marL="0" lvl="0" indent="0" algn="l" rtl="0">
              <a:lnSpc>
                <a:spcPct val="90000"/>
              </a:lnSpc>
              <a:spcBef>
                <a:spcPts val="1000"/>
              </a:spcBef>
              <a:spcAft>
                <a:spcPts val="0"/>
              </a:spcAft>
              <a:buClr>
                <a:schemeClr val="dk1"/>
              </a:buClr>
              <a:buSzPct val="100000"/>
              <a:buNone/>
            </a:pPr>
            <a:r>
              <a:rPr lang="en-US" sz="2500" b="0"/>
              <a:t>- Directional policy matrix.</a:t>
            </a:r>
            <a:endParaRPr sz="2500"/>
          </a:p>
          <a:p>
            <a:pPr marL="0" lvl="0" indent="0" algn="l" rtl="0">
              <a:lnSpc>
                <a:spcPct val="90000"/>
              </a:lnSpc>
              <a:spcBef>
                <a:spcPts val="1000"/>
              </a:spcBef>
              <a:spcAft>
                <a:spcPts val="0"/>
              </a:spcAft>
              <a:buClr>
                <a:schemeClr val="dk1"/>
              </a:buClr>
              <a:buSzPct val="100000"/>
              <a:buNone/>
            </a:pPr>
            <a:r>
              <a:rPr lang="en-US" sz="2500" b="0"/>
              <a:t>- SWOT Analysis ( Strength, Weakness, Opportunities, and Threats Analysis).</a:t>
            </a:r>
            <a:endParaRPr sz="2500"/>
          </a:p>
          <a:p>
            <a:pPr marL="0" lvl="0" indent="0" algn="l" rtl="0">
              <a:lnSpc>
                <a:spcPct val="90000"/>
              </a:lnSpc>
              <a:spcBef>
                <a:spcPts val="1000"/>
              </a:spcBef>
              <a:spcAft>
                <a:spcPts val="0"/>
              </a:spcAft>
              <a:buClr>
                <a:schemeClr val="dk1"/>
              </a:buClr>
              <a:buSzPct val="100000"/>
              <a:buNone/>
            </a:pPr>
            <a:r>
              <a:rPr lang="en-US" sz="2500" b="0"/>
              <a:t>- Critical Sucess Factor Analysis.</a:t>
            </a:r>
            <a:endParaRPr sz="25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33"/>
          <p:cNvSpPr txBox="1">
            <a:spLocks noGrp="1"/>
          </p:cNvSpPr>
          <p:nvPr>
            <p:ph type="body" idx="1"/>
          </p:nvPr>
        </p:nvSpPr>
        <p:spPr>
          <a:xfrm>
            <a:off x="428336" y="871443"/>
            <a:ext cx="11404179" cy="5692649"/>
          </a:xfrm>
          <a:prstGeom prst="rect">
            <a:avLst/>
          </a:prstGeom>
          <a:noFill/>
          <a:ln w="9525" cap="flat" cmpd="sng">
            <a:solidFill>
              <a:srgbClr val="DDDDDD"/>
            </a:solidFill>
            <a:prstDash val="solid"/>
            <a:round/>
            <a:headEnd type="none" w="sm" len="sm"/>
            <a:tailEnd type="none" w="sm" len="sm"/>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900"/>
              <a:buNone/>
            </a:pPr>
            <a:r>
              <a:rPr lang="en-US" sz="2900" b="1"/>
              <a:t>* Strategic Choice:</a:t>
            </a:r>
            <a:endParaRPr sz="2900" b="1"/>
          </a:p>
          <a:p>
            <a:pPr marL="0" lvl="0" indent="0" algn="l" rtl="0">
              <a:lnSpc>
                <a:spcPct val="90000"/>
              </a:lnSpc>
              <a:spcBef>
                <a:spcPts val="1000"/>
              </a:spcBef>
              <a:spcAft>
                <a:spcPts val="0"/>
              </a:spcAft>
              <a:buClr>
                <a:schemeClr val="dk1"/>
              </a:buClr>
              <a:buSzPts val="2900"/>
              <a:buNone/>
            </a:pPr>
            <a:r>
              <a:rPr lang="en-US" sz="2900" b="0"/>
              <a:t>Strategic choice involves understanding the nature of stakeholders expectations, identifying the strategic option and evaluating and selecting the best/optimal choice amongst all. </a:t>
            </a:r>
            <a:endParaRPr sz="2900" b="1"/>
          </a:p>
          <a:p>
            <a:pPr marL="0" lvl="0" indent="0" algn="l" rtl="0">
              <a:lnSpc>
                <a:spcPct val="90000"/>
              </a:lnSpc>
              <a:spcBef>
                <a:spcPts val="1000"/>
              </a:spcBef>
              <a:spcAft>
                <a:spcPts val="0"/>
              </a:spcAft>
              <a:buClr>
                <a:schemeClr val="dk1"/>
              </a:buClr>
              <a:buSzPts val="2900"/>
              <a:buNone/>
            </a:pPr>
            <a:r>
              <a:rPr lang="en-US" sz="2900" b="0"/>
              <a:t>1) Focus on alternatives.</a:t>
            </a:r>
            <a:endParaRPr sz="2900" b="1"/>
          </a:p>
          <a:p>
            <a:pPr marL="0" lvl="0" indent="0" algn="l" rtl="0">
              <a:lnSpc>
                <a:spcPct val="90000"/>
              </a:lnSpc>
              <a:spcBef>
                <a:spcPts val="1000"/>
              </a:spcBef>
              <a:spcAft>
                <a:spcPts val="0"/>
              </a:spcAft>
              <a:buClr>
                <a:schemeClr val="dk1"/>
              </a:buClr>
              <a:buSzPts val="2900"/>
              <a:buNone/>
            </a:pPr>
            <a:r>
              <a:rPr lang="en-US" sz="2900" b="0"/>
              <a:t>2) Evaluation of the strategic alternatives.</a:t>
            </a:r>
            <a:endParaRPr sz="2900" b="1"/>
          </a:p>
          <a:p>
            <a:pPr marL="0" lvl="0" indent="0" algn="l" rtl="0">
              <a:lnSpc>
                <a:spcPct val="90000"/>
              </a:lnSpc>
              <a:spcBef>
                <a:spcPts val="1000"/>
              </a:spcBef>
              <a:spcAft>
                <a:spcPts val="0"/>
              </a:spcAft>
              <a:buClr>
                <a:schemeClr val="dk1"/>
              </a:buClr>
              <a:buSzPts val="2900"/>
              <a:buNone/>
            </a:pPr>
            <a:r>
              <a:rPr lang="en-US" sz="2900" b="0"/>
              <a:t>3) Consideration of Decision factors. </a:t>
            </a:r>
            <a:endParaRPr sz="2900" b="1"/>
          </a:p>
          <a:p>
            <a:pPr marL="0" lvl="0" indent="0" algn="l" rtl="0">
              <a:lnSpc>
                <a:spcPct val="90000"/>
              </a:lnSpc>
              <a:spcBef>
                <a:spcPts val="1000"/>
              </a:spcBef>
              <a:spcAft>
                <a:spcPts val="0"/>
              </a:spcAft>
              <a:buClr>
                <a:schemeClr val="dk1"/>
              </a:buClr>
              <a:buSzPts val="2900"/>
              <a:buNone/>
            </a:pPr>
            <a:r>
              <a:rPr lang="en-US" sz="2900" b="0"/>
              <a:t>   i) Objective Factors:</a:t>
            </a:r>
            <a:endParaRPr sz="2900" b="1"/>
          </a:p>
          <a:p>
            <a:pPr marL="0" lvl="0" indent="0" algn="l" rtl="0">
              <a:lnSpc>
                <a:spcPct val="90000"/>
              </a:lnSpc>
              <a:spcBef>
                <a:spcPts val="1000"/>
              </a:spcBef>
              <a:spcAft>
                <a:spcPts val="0"/>
              </a:spcAft>
              <a:buClr>
                <a:schemeClr val="dk1"/>
              </a:buClr>
              <a:buSzPts val="2900"/>
              <a:buNone/>
            </a:pPr>
            <a:r>
              <a:rPr lang="en-US" sz="2900" b="0"/>
              <a:t>        * Strategic Intent. </a:t>
            </a:r>
            <a:endParaRPr sz="2900" b="1"/>
          </a:p>
          <a:p>
            <a:pPr marL="0" lvl="0" indent="0" algn="l" rtl="0">
              <a:lnSpc>
                <a:spcPct val="90000"/>
              </a:lnSpc>
              <a:spcBef>
                <a:spcPts val="1000"/>
              </a:spcBef>
              <a:spcAft>
                <a:spcPts val="0"/>
              </a:spcAft>
              <a:buClr>
                <a:schemeClr val="dk1"/>
              </a:buClr>
              <a:buSzPts val="2900"/>
              <a:buNone/>
            </a:pPr>
            <a:r>
              <a:rPr lang="en-US" sz="2900" b="0"/>
              <a:t>        * SWOT Analysis.</a:t>
            </a:r>
            <a:r>
              <a:rPr lang="en-US" sz="2900" b="1"/>
              <a:t> </a:t>
            </a:r>
            <a:endParaRPr sz="2900" b="1"/>
          </a:p>
          <a:p>
            <a:pPr marL="0" lvl="0" indent="0" algn="l" rtl="0">
              <a:lnSpc>
                <a:spcPct val="90000"/>
              </a:lnSpc>
              <a:spcBef>
                <a:spcPts val="1000"/>
              </a:spcBef>
              <a:spcAft>
                <a:spcPts val="0"/>
              </a:spcAft>
              <a:buClr>
                <a:schemeClr val="dk1"/>
              </a:buClr>
              <a:buSzPts val="2900"/>
              <a:buNone/>
            </a:pPr>
            <a:r>
              <a:rPr lang="en-US" sz="2900" b="0"/>
              <a:t>        </a:t>
            </a:r>
            <a:endParaRPr sz="2900" b="1"/>
          </a:p>
        </p:txBody>
      </p:sp>
    </p:spTree>
  </p:cSld>
  <p:clrMapOvr>
    <a:masterClrMapping/>
  </p:clrMapOvr>
  <p:transition spd="slow">
    <p:push/>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34"/>
          <p:cNvSpPr txBox="1">
            <a:spLocks noGrp="1"/>
          </p:cNvSpPr>
          <p:nvPr>
            <p:ph type="body" idx="1"/>
          </p:nvPr>
        </p:nvSpPr>
        <p:spPr>
          <a:xfrm>
            <a:off x="503380" y="772998"/>
            <a:ext cx="11323782" cy="5691118"/>
          </a:xfrm>
          <a:prstGeom prst="rect">
            <a:avLst/>
          </a:prstGeom>
          <a:noFill/>
          <a:ln w="9525" cap="flat" cmpd="sng">
            <a:solidFill>
              <a:srgbClr val="DDDDDD"/>
            </a:solidFill>
            <a:prstDash val="solid"/>
            <a:round/>
            <a:headEnd type="none" w="sm" len="sm"/>
            <a:tailEnd type="none" w="sm" len="sm"/>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400"/>
              <a:buNone/>
            </a:pPr>
            <a:r>
              <a:rPr lang="en-US"/>
              <a:t>    ii) Personal Factors:</a:t>
            </a:r>
            <a:endParaRPr/>
          </a:p>
          <a:p>
            <a:pPr marL="0" lvl="0" indent="0" algn="l" rtl="0">
              <a:lnSpc>
                <a:spcPct val="90000"/>
              </a:lnSpc>
              <a:spcBef>
                <a:spcPts val="1000"/>
              </a:spcBef>
              <a:spcAft>
                <a:spcPts val="0"/>
              </a:spcAft>
              <a:buClr>
                <a:schemeClr val="dk1"/>
              </a:buClr>
              <a:buSzPts val="2400"/>
              <a:buNone/>
            </a:pPr>
            <a:r>
              <a:rPr lang="en-US"/>
              <a:t>          * Personal preferences and aspirations.</a:t>
            </a:r>
            <a:endParaRPr/>
          </a:p>
          <a:p>
            <a:pPr marL="0" lvl="0" indent="0" algn="l" rtl="0">
              <a:lnSpc>
                <a:spcPct val="90000"/>
              </a:lnSpc>
              <a:spcBef>
                <a:spcPts val="1000"/>
              </a:spcBef>
              <a:spcAft>
                <a:spcPts val="0"/>
              </a:spcAft>
              <a:buClr>
                <a:schemeClr val="dk1"/>
              </a:buClr>
              <a:buSzPts val="2400"/>
              <a:buNone/>
            </a:pPr>
            <a:r>
              <a:rPr lang="en-US"/>
              <a:t>          * Value system.</a:t>
            </a:r>
            <a:endParaRPr/>
          </a:p>
          <a:p>
            <a:pPr marL="0" lvl="0" indent="0" algn="l" rtl="0">
              <a:lnSpc>
                <a:spcPct val="90000"/>
              </a:lnSpc>
              <a:spcBef>
                <a:spcPts val="1000"/>
              </a:spcBef>
              <a:spcAft>
                <a:spcPts val="0"/>
              </a:spcAft>
              <a:buClr>
                <a:schemeClr val="dk1"/>
              </a:buClr>
              <a:buSzPts val="2400"/>
              <a:buNone/>
            </a:pPr>
            <a:r>
              <a:rPr lang="en-US"/>
              <a:t>          * Attitude towards Risks.</a:t>
            </a:r>
            <a:endParaRPr/>
          </a:p>
          <a:p>
            <a:pPr marL="0" lvl="0" indent="0" algn="l" rtl="0">
              <a:lnSpc>
                <a:spcPct val="90000"/>
              </a:lnSpc>
              <a:spcBef>
                <a:spcPts val="1000"/>
              </a:spcBef>
              <a:spcAft>
                <a:spcPts val="0"/>
              </a:spcAft>
              <a:buClr>
                <a:schemeClr val="dk1"/>
              </a:buClr>
              <a:buSzPts val="2400"/>
              <a:buNone/>
            </a:pPr>
            <a:r>
              <a:rPr lang="en-US"/>
              <a:t>          * Internal political consideration.</a:t>
            </a:r>
            <a:endParaRPr/>
          </a:p>
          <a:p>
            <a:pPr marL="0" lvl="0" indent="0" algn="l" rtl="0">
              <a:lnSpc>
                <a:spcPct val="90000"/>
              </a:lnSpc>
              <a:spcBef>
                <a:spcPts val="1000"/>
              </a:spcBef>
              <a:spcAft>
                <a:spcPts val="0"/>
              </a:spcAft>
              <a:buClr>
                <a:schemeClr val="dk1"/>
              </a:buClr>
              <a:buSzPts val="2400"/>
              <a:buNone/>
            </a:pPr>
            <a:r>
              <a:rPr lang="en-US"/>
              <a:t>     iii) Other Factors:</a:t>
            </a:r>
            <a:endParaRPr/>
          </a:p>
          <a:p>
            <a:pPr marL="0" lvl="0" indent="0" algn="l" rtl="0">
              <a:lnSpc>
                <a:spcPct val="90000"/>
              </a:lnSpc>
              <a:spcBef>
                <a:spcPts val="1000"/>
              </a:spcBef>
              <a:spcAft>
                <a:spcPts val="0"/>
              </a:spcAft>
              <a:buClr>
                <a:schemeClr val="dk1"/>
              </a:buClr>
              <a:buSzPts val="2400"/>
              <a:buNone/>
            </a:pPr>
            <a:r>
              <a:rPr lang="en-US"/>
              <a:t>          * Nature of environment.</a:t>
            </a:r>
            <a:endParaRPr/>
          </a:p>
          <a:p>
            <a:pPr marL="0" lvl="0" indent="0" algn="l" rtl="0">
              <a:lnSpc>
                <a:spcPct val="90000"/>
              </a:lnSpc>
              <a:spcBef>
                <a:spcPts val="1000"/>
              </a:spcBef>
              <a:spcAft>
                <a:spcPts val="0"/>
              </a:spcAft>
              <a:buClr>
                <a:schemeClr val="dk1"/>
              </a:buClr>
              <a:buSzPts val="2400"/>
              <a:buNone/>
            </a:pPr>
            <a:r>
              <a:rPr lang="en-US"/>
              <a:t>          * Internal Realities of the firm. </a:t>
            </a:r>
            <a:endParaRPr/>
          </a:p>
          <a:p>
            <a:pPr marL="0" lvl="0" indent="0" algn="l" rtl="0">
              <a:lnSpc>
                <a:spcPct val="90000"/>
              </a:lnSpc>
              <a:spcBef>
                <a:spcPts val="1000"/>
              </a:spcBef>
              <a:spcAft>
                <a:spcPts val="0"/>
              </a:spcAft>
              <a:buClr>
                <a:schemeClr val="dk1"/>
              </a:buClr>
              <a:buSzPts val="2400"/>
              <a:buNone/>
            </a:pPr>
            <a:r>
              <a:rPr lang="en-US"/>
              <a:t>          * Ambition of owners.</a:t>
            </a:r>
            <a:endParaRPr/>
          </a:p>
          <a:p>
            <a:pPr marL="0" lvl="0" indent="0" algn="l" rtl="0">
              <a:lnSpc>
                <a:spcPct val="90000"/>
              </a:lnSpc>
              <a:spcBef>
                <a:spcPts val="1000"/>
              </a:spcBef>
              <a:spcAft>
                <a:spcPts val="0"/>
              </a:spcAft>
              <a:buClr>
                <a:schemeClr val="dk1"/>
              </a:buClr>
              <a:buSzPts val="2400"/>
              <a:buNone/>
            </a:pPr>
            <a:r>
              <a:rPr lang="en-US"/>
              <a:t>          * Company culture.</a:t>
            </a:r>
            <a:endParaRPr/>
          </a:p>
          <a:p>
            <a:pPr marL="0" lvl="0" indent="0" algn="l" rtl="0">
              <a:lnSpc>
                <a:spcPct val="90000"/>
              </a:lnSpc>
              <a:spcBef>
                <a:spcPts val="1000"/>
              </a:spcBef>
              <a:spcAft>
                <a:spcPts val="0"/>
              </a:spcAft>
              <a:buClr>
                <a:schemeClr val="dk1"/>
              </a:buClr>
              <a:buSzPts val="2400"/>
              <a:buNone/>
            </a:pPr>
            <a:r>
              <a:rPr lang="en-US"/>
              <a:t>          * Firm's capacity to execute the strategy.</a:t>
            </a:r>
            <a:endParaRPr/>
          </a:p>
          <a:p>
            <a:pPr marL="0" lvl="0" indent="0" algn="l" rtl="0">
              <a:lnSpc>
                <a:spcPct val="90000"/>
              </a:lnSpc>
              <a:spcBef>
                <a:spcPts val="1000"/>
              </a:spcBef>
              <a:spcAft>
                <a:spcPts val="0"/>
              </a:spcAft>
              <a:buClr>
                <a:schemeClr val="dk1"/>
              </a:buClr>
              <a:buSzPts val="2400"/>
              <a:buNone/>
            </a:pPr>
            <a:r>
              <a:rPr lang="en-US"/>
              <a:t>          * Resource allocation.</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35"/>
          <p:cNvSpPr txBox="1">
            <a:spLocks noGrp="1"/>
          </p:cNvSpPr>
          <p:nvPr>
            <p:ph type="body" idx="1"/>
          </p:nvPr>
        </p:nvSpPr>
        <p:spPr>
          <a:xfrm>
            <a:off x="382153" y="846318"/>
            <a:ext cx="11329555" cy="5538655"/>
          </a:xfrm>
          <a:prstGeom prst="rect">
            <a:avLst/>
          </a:prstGeom>
          <a:noFill/>
          <a:ln w="9525" cap="flat" cmpd="sng">
            <a:solidFill>
              <a:srgbClr val="DDDDDD"/>
            </a:solidFill>
            <a:prstDash val="solid"/>
            <a:round/>
            <a:headEnd type="none" w="sm" len="sm"/>
            <a:tailEnd type="none" w="sm" len="sm"/>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400"/>
              <a:buNone/>
            </a:pPr>
            <a:r>
              <a:rPr lang="en-US"/>
              <a:t>4) Making Choice of strategy:</a:t>
            </a:r>
            <a:endParaRPr/>
          </a:p>
          <a:p>
            <a:pPr marL="0" lvl="0" indent="0" algn="l" rtl="0">
              <a:lnSpc>
                <a:spcPct val="90000"/>
              </a:lnSpc>
              <a:spcBef>
                <a:spcPts val="1000"/>
              </a:spcBef>
              <a:spcAft>
                <a:spcPts val="0"/>
              </a:spcAft>
              <a:buClr>
                <a:schemeClr val="dk1"/>
              </a:buClr>
              <a:buSzPts val="2400"/>
              <a:buNone/>
            </a:pPr>
            <a:r>
              <a:rPr lang="en-US"/>
              <a:t>    * Alignment with the objectives of the organization.</a:t>
            </a:r>
            <a:endParaRPr/>
          </a:p>
          <a:p>
            <a:pPr marL="0" lvl="0" indent="0" algn="l" rtl="0">
              <a:lnSpc>
                <a:spcPct val="90000"/>
              </a:lnSpc>
              <a:spcBef>
                <a:spcPts val="1000"/>
              </a:spcBef>
              <a:spcAft>
                <a:spcPts val="0"/>
              </a:spcAft>
              <a:buClr>
                <a:schemeClr val="dk1"/>
              </a:buClr>
              <a:buSzPts val="2400"/>
              <a:buNone/>
            </a:pPr>
            <a:r>
              <a:rPr lang="en-US"/>
              <a:t>    * Consistency with internal strengths and policies.</a:t>
            </a:r>
            <a:endParaRPr/>
          </a:p>
          <a:p>
            <a:pPr marL="0" lvl="0" indent="0" algn="l" rtl="0">
              <a:lnSpc>
                <a:spcPct val="90000"/>
              </a:lnSpc>
              <a:spcBef>
                <a:spcPts val="1000"/>
              </a:spcBef>
              <a:spcAft>
                <a:spcPts val="0"/>
              </a:spcAft>
              <a:buClr>
                <a:schemeClr val="dk1"/>
              </a:buClr>
              <a:buSzPts val="2400"/>
              <a:buNone/>
            </a:pPr>
            <a:r>
              <a:rPr lang="en-US"/>
              <a:t>    * Ensures availability of resources to implement the strategy.</a:t>
            </a:r>
            <a:endParaRPr/>
          </a:p>
          <a:p>
            <a:pPr marL="0" lvl="0" indent="0" algn="l" rtl="0">
              <a:lnSpc>
                <a:spcPct val="90000"/>
              </a:lnSpc>
              <a:spcBef>
                <a:spcPts val="1000"/>
              </a:spcBef>
              <a:spcAft>
                <a:spcPts val="0"/>
              </a:spcAft>
              <a:buClr>
                <a:schemeClr val="dk1"/>
              </a:buClr>
              <a:buSzPts val="2400"/>
              <a:buNone/>
            </a:pPr>
            <a:r>
              <a:rPr lang="en-US"/>
              <a:t>    * Risk associated with the strategies. </a:t>
            </a:r>
            <a:endParaRPr/>
          </a:p>
          <a:p>
            <a:pPr marL="0" lvl="0" indent="0" algn="l" rtl="0">
              <a:lnSpc>
                <a:spcPct val="90000"/>
              </a:lnSpc>
              <a:spcBef>
                <a:spcPts val="1000"/>
              </a:spcBef>
              <a:spcAft>
                <a:spcPts val="0"/>
              </a:spcAft>
              <a:buClr>
                <a:schemeClr val="dk1"/>
              </a:buClr>
              <a:buSzPts val="2400"/>
              <a:buNone/>
            </a:pPr>
            <a:r>
              <a:rPr lang="en-US"/>
              <a:t>    * Ensure it does not conflict with other strategies.</a:t>
            </a:r>
            <a:endParaRPr/>
          </a:p>
          <a:p>
            <a:pPr marL="0" lvl="0" indent="0" algn="l" rtl="0">
              <a:lnSpc>
                <a:spcPct val="90000"/>
              </a:lnSpc>
              <a:spcBef>
                <a:spcPts val="1000"/>
              </a:spcBef>
              <a:spcAft>
                <a:spcPts val="0"/>
              </a:spcAft>
              <a:buClr>
                <a:schemeClr val="dk1"/>
              </a:buClr>
              <a:buSzPts val="2400"/>
              <a:buNone/>
            </a:pPr>
            <a:r>
              <a:rPr lang="en-US"/>
              <a:t>    * Consistency of the strategy with the environment.</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36"/>
          <p:cNvSpPr txBox="1">
            <a:spLocks noGrp="1"/>
          </p:cNvSpPr>
          <p:nvPr>
            <p:ph type="title"/>
          </p:nvPr>
        </p:nvSpPr>
        <p:spPr>
          <a:xfrm>
            <a:off x="838200" y="504496"/>
            <a:ext cx="10515600" cy="88287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3600"/>
              <a:buFont typeface="Arial"/>
              <a:buNone/>
            </a:pPr>
            <a:r>
              <a:rPr lang="en-US" sz="3600"/>
              <a:t>ETHICS:</a:t>
            </a:r>
            <a:endParaRPr sz="3600"/>
          </a:p>
        </p:txBody>
      </p:sp>
      <p:sp>
        <p:nvSpPr>
          <p:cNvPr id="253" name="Google Shape;253;p36"/>
          <p:cNvSpPr txBox="1">
            <a:spLocks noGrp="1"/>
          </p:cNvSpPr>
          <p:nvPr>
            <p:ph type="body" idx="1"/>
          </p:nvPr>
        </p:nvSpPr>
        <p:spPr>
          <a:xfrm>
            <a:off x="838200" y="1562794"/>
            <a:ext cx="10515600" cy="4614170"/>
          </a:xfrm>
          <a:prstGeom prst="rect">
            <a:avLst/>
          </a:prstGeom>
          <a:noFill/>
          <a:ln w="9525" cap="flat" cmpd="sng">
            <a:solidFill>
              <a:srgbClr val="DDDDDD"/>
            </a:solidFill>
            <a:prstDash val="solid"/>
            <a:round/>
            <a:headEnd type="none" w="sm" len="sm"/>
            <a:tailEnd type="none" w="sm" len="sm"/>
          </a:ln>
        </p:spPr>
        <p:txBody>
          <a:bodyPr spcFirstLastPara="1" wrap="square" lIns="91425" tIns="45700" rIns="91425" bIns="45700" anchor="t" anchorCtr="0">
            <a:normAutofit fontScale="87500" lnSpcReduction="10000"/>
          </a:bodyPr>
          <a:lstStyle/>
          <a:p>
            <a:pPr marL="0" lvl="0" indent="0" algn="l" rtl="0">
              <a:lnSpc>
                <a:spcPct val="90000"/>
              </a:lnSpc>
              <a:spcBef>
                <a:spcPts val="0"/>
              </a:spcBef>
              <a:spcAft>
                <a:spcPts val="0"/>
              </a:spcAft>
              <a:buClr>
                <a:schemeClr val="dk1"/>
              </a:buClr>
              <a:buSzPct val="100000"/>
              <a:buNone/>
            </a:pPr>
            <a:r>
              <a:rPr lang="en-US"/>
              <a:t>Ethics refer to a system of moral principles - a sense of right and wrong and goodness and badness of actions and their motives and consequences.</a:t>
            </a:r>
            <a:endParaRPr/>
          </a:p>
          <a:p>
            <a:pPr marL="0" lvl="0" indent="0" algn="l" rtl="0">
              <a:lnSpc>
                <a:spcPct val="90000"/>
              </a:lnSpc>
              <a:spcBef>
                <a:spcPts val="1000"/>
              </a:spcBef>
              <a:spcAft>
                <a:spcPts val="0"/>
              </a:spcAft>
              <a:buClr>
                <a:schemeClr val="dk1"/>
              </a:buClr>
              <a:buSzPct val="100000"/>
              <a:buNone/>
            </a:pPr>
            <a:r>
              <a:rPr lang="en-US" b="1"/>
              <a:t>Some of the important factors which highlight the importance of business ethics are:</a:t>
            </a:r>
            <a:endParaRPr/>
          </a:p>
          <a:p>
            <a:pPr marL="0" lvl="0" indent="0" algn="l" rtl="0">
              <a:lnSpc>
                <a:spcPct val="90000"/>
              </a:lnSpc>
              <a:spcBef>
                <a:spcPts val="1000"/>
              </a:spcBef>
              <a:spcAft>
                <a:spcPts val="0"/>
              </a:spcAft>
              <a:buClr>
                <a:schemeClr val="dk1"/>
              </a:buClr>
              <a:buSzPct val="100000"/>
              <a:buNone/>
            </a:pPr>
            <a:r>
              <a:rPr lang="en-US" b="0"/>
              <a:t>1) Long-term growth.</a:t>
            </a:r>
            <a:endParaRPr/>
          </a:p>
          <a:p>
            <a:pPr marL="0" lvl="0" indent="0" algn="l" rtl="0">
              <a:lnSpc>
                <a:spcPct val="90000"/>
              </a:lnSpc>
              <a:spcBef>
                <a:spcPts val="1000"/>
              </a:spcBef>
              <a:spcAft>
                <a:spcPts val="0"/>
              </a:spcAft>
              <a:buClr>
                <a:schemeClr val="dk1"/>
              </a:buClr>
              <a:buSzPct val="100000"/>
              <a:buNone/>
            </a:pPr>
            <a:r>
              <a:rPr lang="en-US" b="0"/>
              <a:t>2) Public Image.</a:t>
            </a:r>
            <a:endParaRPr/>
          </a:p>
          <a:p>
            <a:pPr marL="0" lvl="0" indent="0" algn="l" rtl="0">
              <a:lnSpc>
                <a:spcPct val="90000"/>
              </a:lnSpc>
              <a:spcBef>
                <a:spcPts val="1000"/>
              </a:spcBef>
              <a:spcAft>
                <a:spcPts val="0"/>
              </a:spcAft>
              <a:buClr>
                <a:schemeClr val="dk1"/>
              </a:buClr>
              <a:buSzPct val="100000"/>
              <a:buNone/>
            </a:pPr>
            <a:r>
              <a:rPr lang="en-US" b="0"/>
              <a:t>3) Cost and Risk Reduction.</a:t>
            </a:r>
            <a:endParaRPr/>
          </a:p>
          <a:p>
            <a:pPr marL="0" lvl="0" indent="0" algn="l" rtl="0">
              <a:lnSpc>
                <a:spcPct val="90000"/>
              </a:lnSpc>
              <a:spcBef>
                <a:spcPts val="1000"/>
              </a:spcBef>
              <a:spcAft>
                <a:spcPts val="0"/>
              </a:spcAft>
              <a:buClr>
                <a:schemeClr val="dk1"/>
              </a:buClr>
              <a:buSzPct val="100000"/>
              <a:buNone/>
            </a:pPr>
            <a:r>
              <a:rPr lang="en-US" b="1"/>
              <a:t>Ethical behaviour and corporate social responsibility can bring significant benefits to a business. Some of the benefits are:</a:t>
            </a:r>
            <a:endParaRPr/>
          </a:p>
          <a:p>
            <a:pPr marL="0" lvl="0" indent="0" algn="l" rtl="0">
              <a:lnSpc>
                <a:spcPct val="90000"/>
              </a:lnSpc>
              <a:spcBef>
                <a:spcPts val="1000"/>
              </a:spcBef>
              <a:spcAft>
                <a:spcPts val="0"/>
              </a:spcAft>
              <a:buClr>
                <a:schemeClr val="dk1"/>
              </a:buClr>
              <a:buSzPct val="100000"/>
              <a:buNone/>
            </a:pPr>
            <a:r>
              <a:rPr lang="en-US" b="0"/>
              <a:t>* Attract more customers, thereby boosting sales and profits.</a:t>
            </a:r>
            <a:endParaRPr/>
          </a:p>
          <a:p>
            <a:pPr marL="0" lvl="0" indent="0" algn="l" rtl="0">
              <a:lnSpc>
                <a:spcPct val="90000"/>
              </a:lnSpc>
              <a:spcBef>
                <a:spcPts val="1000"/>
              </a:spcBef>
              <a:spcAft>
                <a:spcPts val="0"/>
              </a:spcAft>
              <a:buClr>
                <a:schemeClr val="dk1"/>
              </a:buClr>
              <a:buSzPct val="100000"/>
              <a:buNone/>
            </a:pPr>
            <a:r>
              <a:rPr lang="en-US" b="0"/>
              <a:t>* Reduce labour turnover and therefore increase productivity.</a:t>
            </a:r>
            <a:endParaRPr/>
          </a:p>
          <a:p>
            <a:pPr marL="0" lvl="0" indent="0" algn="l" rtl="0">
              <a:lnSpc>
                <a:spcPct val="90000"/>
              </a:lnSpc>
              <a:spcBef>
                <a:spcPts val="1000"/>
              </a:spcBef>
              <a:spcAft>
                <a:spcPts val="0"/>
              </a:spcAft>
              <a:buClr>
                <a:schemeClr val="dk1"/>
              </a:buClr>
              <a:buSzPct val="100000"/>
              <a:buNone/>
            </a:pPr>
            <a:r>
              <a:rPr lang="en-US" b="0"/>
              <a:t>* Attract investors and keep the company's share price high,  thereby protecting the business from takeover.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37"/>
          <p:cNvSpPr txBox="1">
            <a:spLocks noGrp="1"/>
          </p:cNvSpPr>
          <p:nvPr>
            <p:ph type="title"/>
          </p:nvPr>
        </p:nvSpPr>
        <p:spPr>
          <a:xfrm>
            <a:off x="838200" y="504496"/>
            <a:ext cx="10515600" cy="88287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3300"/>
              <a:buFont typeface="Arial"/>
              <a:buNone/>
            </a:pPr>
            <a:r>
              <a:rPr lang="en-US" sz="3300"/>
              <a:t>SOCIAL RESPONSIBILITY:</a:t>
            </a:r>
            <a:endParaRPr sz="3300"/>
          </a:p>
        </p:txBody>
      </p:sp>
      <p:sp>
        <p:nvSpPr>
          <p:cNvPr id="259" name="Google Shape;259;p37"/>
          <p:cNvSpPr txBox="1">
            <a:spLocks noGrp="1"/>
          </p:cNvSpPr>
          <p:nvPr>
            <p:ph type="body" idx="1"/>
          </p:nvPr>
        </p:nvSpPr>
        <p:spPr>
          <a:xfrm>
            <a:off x="457200" y="1273892"/>
            <a:ext cx="11289145" cy="5365314"/>
          </a:xfrm>
          <a:prstGeom prst="rect">
            <a:avLst/>
          </a:prstGeom>
          <a:noFill/>
          <a:ln w="9525" cap="flat" cmpd="sng">
            <a:solidFill>
              <a:srgbClr val="DDDDDD"/>
            </a:solidFill>
            <a:prstDash val="solid"/>
            <a:round/>
            <a:headEnd type="none" w="sm" len="sm"/>
            <a:tailEnd type="none" w="sm" len="sm"/>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dk1"/>
              </a:buClr>
              <a:buSzPts val="2400"/>
              <a:buNone/>
            </a:pPr>
            <a:r>
              <a:rPr lang="en-US" dirty="0"/>
              <a:t>social responsibility of business is the continuing </a:t>
            </a:r>
            <a:r>
              <a:rPr lang="en-US" dirty="0">
                <a:highlight>
                  <a:srgbClr val="FFFF00"/>
                </a:highlight>
              </a:rPr>
              <a:t>commitment </a:t>
            </a:r>
            <a:r>
              <a:rPr lang="en-US" dirty="0"/>
              <a:t>by business to behave ethically and contribute to economic development while improving the quality of life of the workforce and their families as well as the local community and society at large. </a:t>
            </a:r>
            <a:endParaRPr dirty="0"/>
          </a:p>
          <a:p>
            <a:pPr marL="0" lvl="0" indent="0" algn="l" rtl="0">
              <a:lnSpc>
                <a:spcPct val="90000"/>
              </a:lnSpc>
              <a:spcBef>
                <a:spcPts val="1000"/>
              </a:spcBef>
              <a:spcAft>
                <a:spcPts val="0"/>
              </a:spcAft>
              <a:buClr>
                <a:schemeClr val="dk1"/>
              </a:buClr>
              <a:buSzPts val="2400"/>
              <a:buNone/>
            </a:pPr>
            <a:r>
              <a:rPr lang="en-US" b="1" dirty="0"/>
              <a:t>SOCIAL RESPONSIBILITIES OF BUSINESS TOWARDS DIFFERENT STAKEHOLDERS:</a:t>
            </a:r>
            <a:endParaRPr dirty="0"/>
          </a:p>
          <a:p>
            <a:pPr marL="0" lvl="0" indent="0" algn="l" rtl="0">
              <a:lnSpc>
                <a:spcPct val="90000"/>
              </a:lnSpc>
              <a:spcBef>
                <a:spcPts val="1000"/>
              </a:spcBef>
              <a:spcAft>
                <a:spcPts val="0"/>
              </a:spcAft>
              <a:buClr>
                <a:schemeClr val="dk1"/>
              </a:buClr>
              <a:buSzPts val="2400"/>
              <a:buNone/>
            </a:pPr>
            <a:r>
              <a:rPr lang="en-US" b="1" dirty="0"/>
              <a:t>TOWARDS SHAREHOLDERS:</a:t>
            </a:r>
            <a:endParaRPr dirty="0"/>
          </a:p>
          <a:p>
            <a:pPr marL="0" lvl="0" indent="0" algn="l" rtl="0">
              <a:lnSpc>
                <a:spcPct val="90000"/>
              </a:lnSpc>
              <a:spcBef>
                <a:spcPts val="1000"/>
              </a:spcBef>
              <a:spcAft>
                <a:spcPts val="0"/>
              </a:spcAft>
              <a:buClr>
                <a:schemeClr val="dk1"/>
              </a:buClr>
              <a:buSzPts val="2400"/>
              <a:buNone/>
            </a:pPr>
            <a:r>
              <a:rPr lang="en-US" b="0" dirty="0"/>
              <a:t>1) To ensure </a:t>
            </a:r>
            <a:r>
              <a:rPr lang="en-US" b="0" dirty="0">
                <a:highlight>
                  <a:srgbClr val="FFFF00"/>
                </a:highlight>
              </a:rPr>
              <a:t>safety of investment.</a:t>
            </a:r>
            <a:endParaRPr dirty="0">
              <a:highlight>
                <a:srgbClr val="FFFF00"/>
              </a:highlight>
            </a:endParaRPr>
          </a:p>
          <a:p>
            <a:pPr marL="0" lvl="0" indent="0" algn="l" rtl="0">
              <a:lnSpc>
                <a:spcPct val="90000"/>
              </a:lnSpc>
              <a:spcBef>
                <a:spcPts val="1000"/>
              </a:spcBef>
              <a:spcAft>
                <a:spcPts val="0"/>
              </a:spcAft>
              <a:buClr>
                <a:schemeClr val="dk1"/>
              </a:buClr>
              <a:buSzPts val="2400"/>
              <a:buNone/>
            </a:pPr>
            <a:r>
              <a:rPr lang="en-US" b="0" dirty="0"/>
              <a:t>2) To ensure fair and regular return on investment. </a:t>
            </a:r>
            <a:endParaRPr dirty="0"/>
          </a:p>
          <a:p>
            <a:pPr marL="0" lvl="0" indent="0" algn="l" rtl="0">
              <a:lnSpc>
                <a:spcPct val="90000"/>
              </a:lnSpc>
              <a:spcBef>
                <a:spcPts val="1000"/>
              </a:spcBef>
              <a:spcAft>
                <a:spcPts val="0"/>
              </a:spcAft>
              <a:buClr>
                <a:schemeClr val="dk1"/>
              </a:buClr>
              <a:buSzPts val="2400"/>
              <a:buNone/>
            </a:pPr>
            <a:r>
              <a:rPr lang="en-US" b="0" dirty="0"/>
              <a:t>3) To give complete information regarding the financial position of the business.</a:t>
            </a:r>
            <a:endParaRPr dirty="0"/>
          </a:p>
          <a:p>
            <a:pPr marL="0" lvl="0" indent="0" algn="l" rtl="0">
              <a:lnSpc>
                <a:spcPct val="90000"/>
              </a:lnSpc>
              <a:spcBef>
                <a:spcPts val="1000"/>
              </a:spcBef>
              <a:spcAft>
                <a:spcPts val="0"/>
              </a:spcAft>
              <a:buClr>
                <a:schemeClr val="dk1"/>
              </a:buClr>
              <a:buSzPts val="2400"/>
              <a:buNone/>
            </a:pPr>
            <a:r>
              <a:rPr lang="en-US" b="0" dirty="0"/>
              <a:t>4) To give them opportunities to participate in decision making.</a:t>
            </a:r>
            <a:endParaRPr dirty="0"/>
          </a:p>
          <a:p>
            <a:pPr marL="0" lvl="0" indent="0" algn="l" rtl="0">
              <a:lnSpc>
                <a:spcPct val="90000"/>
              </a:lnSpc>
              <a:spcBef>
                <a:spcPts val="1000"/>
              </a:spcBef>
              <a:spcAft>
                <a:spcPts val="0"/>
              </a:spcAft>
              <a:buClr>
                <a:schemeClr val="dk1"/>
              </a:buClr>
              <a:buSzPts val="2400"/>
              <a:buNone/>
            </a:pPr>
            <a:r>
              <a:rPr lang="en-US" b="0" dirty="0"/>
              <a:t>5) To ensure appreciation of investment by proper utilization of resources. </a:t>
            </a:r>
            <a:endParaRPr dirty="0"/>
          </a:p>
          <a:p>
            <a:pPr marL="0" lvl="0" indent="0" algn="l" rtl="0">
              <a:lnSpc>
                <a:spcPct val="90000"/>
              </a:lnSpc>
              <a:spcBef>
                <a:spcPts val="1000"/>
              </a:spcBef>
              <a:spcAft>
                <a:spcPts val="0"/>
              </a:spcAft>
              <a:buClr>
                <a:schemeClr val="dk1"/>
              </a:buClr>
              <a:buSzPts val="2400"/>
              <a:buNone/>
            </a:pPr>
            <a:r>
              <a:rPr lang="en-US" b="0" dirty="0"/>
              <a:t>6) To make proper use of funds of shareholders.</a:t>
            </a:r>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38"/>
          <p:cNvSpPr txBox="1">
            <a:spLocks noGrp="1"/>
          </p:cNvSpPr>
          <p:nvPr>
            <p:ph type="body" idx="1"/>
          </p:nvPr>
        </p:nvSpPr>
        <p:spPr>
          <a:xfrm>
            <a:off x="473194" y="723231"/>
            <a:ext cx="11162145" cy="5758220"/>
          </a:xfrm>
          <a:prstGeom prst="rect">
            <a:avLst/>
          </a:prstGeom>
          <a:noFill/>
          <a:ln w="9525" cap="flat" cmpd="sng">
            <a:solidFill>
              <a:srgbClr val="DDDDDD"/>
            </a:solidFill>
            <a:prstDash val="solid"/>
            <a:round/>
            <a:headEnd type="none" w="sm" len="sm"/>
            <a:tailEnd type="none" w="sm" len="sm"/>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400"/>
              <a:buNone/>
            </a:pPr>
            <a:r>
              <a:rPr lang="en-US" dirty="0"/>
              <a:t>7) To take R and D activities for diversification of product line and also for facing market completions effectively.</a:t>
            </a:r>
            <a:endParaRPr dirty="0"/>
          </a:p>
          <a:p>
            <a:pPr marL="0" lvl="0" indent="0" algn="l" rtl="0">
              <a:lnSpc>
                <a:spcPct val="90000"/>
              </a:lnSpc>
              <a:spcBef>
                <a:spcPts val="1000"/>
              </a:spcBef>
              <a:spcAft>
                <a:spcPts val="0"/>
              </a:spcAft>
              <a:buClr>
                <a:schemeClr val="dk1"/>
              </a:buClr>
              <a:buSzPts val="2400"/>
              <a:buNone/>
            </a:pPr>
            <a:r>
              <a:rPr lang="en-US" dirty="0"/>
              <a:t>8) To improve the prestige of the company though growth and expansion and to give safety to the investments of shareholders. </a:t>
            </a:r>
            <a:endParaRPr dirty="0"/>
          </a:p>
          <a:p>
            <a:pPr marL="0" lvl="0" indent="0" algn="l" rtl="0">
              <a:lnSpc>
                <a:spcPct val="90000"/>
              </a:lnSpc>
              <a:spcBef>
                <a:spcPts val="1000"/>
              </a:spcBef>
              <a:spcAft>
                <a:spcPts val="0"/>
              </a:spcAft>
              <a:buClr>
                <a:schemeClr val="dk1"/>
              </a:buClr>
              <a:buSzPts val="2400"/>
              <a:buNone/>
            </a:pPr>
            <a:r>
              <a:rPr lang="en-US" b="1" dirty="0"/>
              <a:t>TOWARDS GOVERNMENT:</a:t>
            </a:r>
            <a:endParaRPr dirty="0"/>
          </a:p>
          <a:p>
            <a:pPr marL="0" lvl="0" indent="0" algn="l" rtl="0">
              <a:lnSpc>
                <a:spcPct val="90000"/>
              </a:lnSpc>
              <a:spcBef>
                <a:spcPts val="1000"/>
              </a:spcBef>
              <a:spcAft>
                <a:spcPts val="0"/>
              </a:spcAft>
              <a:buClr>
                <a:schemeClr val="dk1"/>
              </a:buClr>
              <a:buSzPts val="2400"/>
              <a:buNone/>
            </a:pPr>
            <a:r>
              <a:rPr lang="en-US" b="0" dirty="0"/>
              <a:t>1) Payment of regular taxes to the government.</a:t>
            </a:r>
            <a:endParaRPr dirty="0"/>
          </a:p>
          <a:p>
            <a:pPr marL="0" lvl="0" indent="0" algn="l" rtl="0">
              <a:lnSpc>
                <a:spcPct val="90000"/>
              </a:lnSpc>
              <a:spcBef>
                <a:spcPts val="1000"/>
              </a:spcBef>
              <a:spcAft>
                <a:spcPts val="0"/>
              </a:spcAft>
              <a:buClr>
                <a:schemeClr val="dk1"/>
              </a:buClr>
              <a:buSzPts val="2400"/>
              <a:buNone/>
            </a:pPr>
            <a:r>
              <a:rPr lang="en-US" b="0" dirty="0"/>
              <a:t>2) To follow the relevant laws, rules and regulations relating to licensing, pollution control. </a:t>
            </a:r>
            <a:endParaRPr dirty="0"/>
          </a:p>
          <a:p>
            <a:pPr marL="0" lvl="0" indent="0" algn="l" rtl="0">
              <a:lnSpc>
                <a:spcPct val="90000"/>
              </a:lnSpc>
              <a:spcBef>
                <a:spcPts val="1000"/>
              </a:spcBef>
              <a:spcAft>
                <a:spcPts val="0"/>
              </a:spcAft>
              <a:buClr>
                <a:schemeClr val="dk1"/>
              </a:buClr>
              <a:buSzPts val="2400"/>
              <a:buNone/>
            </a:pPr>
            <a:r>
              <a:rPr lang="en-US" b="0" dirty="0"/>
              <a:t>3) To avoid the use of corrupt and unethical means to seek </a:t>
            </a:r>
            <a:r>
              <a:rPr lang="en-US" b="0" dirty="0" err="1"/>
              <a:t>favours</a:t>
            </a:r>
            <a:r>
              <a:rPr lang="en-US" b="0" dirty="0"/>
              <a:t> from government and politicians.</a:t>
            </a:r>
            <a:endParaRPr dirty="0"/>
          </a:p>
          <a:p>
            <a:pPr marL="0" lvl="0" indent="0" algn="l" rtl="0">
              <a:lnSpc>
                <a:spcPct val="90000"/>
              </a:lnSpc>
              <a:spcBef>
                <a:spcPts val="1000"/>
              </a:spcBef>
              <a:spcAft>
                <a:spcPts val="0"/>
              </a:spcAft>
              <a:buClr>
                <a:schemeClr val="dk1"/>
              </a:buClr>
              <a:buSzPts val="2400"/>
              <a:buNone/>
            </a:pPr>
            <a:r>
              <a:rPr lang="en-US" b="0" dirty="0"/>
              <a:t>4) To avoid influencing political leadership for personal gains through bribes and immoral practices.</a:t>
            </a:r>
            <a:endParaRPr dirty="0"/>
          </a:p>
          <a:p>
            <a:pPr marL="0" lvl="0" indent="0" algn="l" rtl="0">
              <a:lnSpc>
                <a:spcPct val="90000"/>
              </a:lnSpc>
              <a:spcBef>
                <a:spcPts val="1000"/>
              </a:spcBef>
              <a:spcAft>
                <a:spcPts val="0"/>
              </a:spcAft>
              <a:buClr>
                <a:schemeClr val="dk1"/>
              </a:buClr>
              <a:buSzPts val="2400"/>
              <a:buNone/>
            </a:pPr>
            <a:r>
              <a:rPr lang="en-US" b="0" dirty="0"/>
              <a:t>5) To follow fair trade practices and raise social welfare.</a:t>
            </a:r>
            <a:endParaRPr dirty="0"/>
          </a:p>
          <a:p>
            <a:pPr marL="0" lvl="0" indent="0" algn="l" rtl="0">
              <a:lnSpc>
                <a:spcPct val="90000"/>
              </a:lnSpc>
              <a:spcBef>
                <a:spcPts val="1000"/>
              </a:spcBef>
              <a:spcAft>
                <a:spcPts val="0"/>
              </a:spcAft>
              <a:buClr>
                <a:schemeClr val="dk1"/>
              </a:buClr>
              <a:buSzPts val="2400"/>
              <a:buNone/>
            </a:pPr>
            <a:r>
              <a:rPr lang="en-US" b="0" dirty="0"/>
              <a:t>6) To avoid tax evasion and avoid tax evasion at all the levels.  </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prism/>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39"/>
          <p:cNvSpPr txBox="1">
            <a:spLocks noGrp="1"/>
          </p:cNvSpPr>
          <p:nvPr>
            <p:ph type="body" idx="1"/>
          </p:nvPr>
        </p:nvSpPr>
        <p:spPr>
          <a:xfrm>
            <a:off x="359062" y="730757"/>
            <a:ext cx="11450782" cy="5700439"/>
          </a:xfrm>
          <a:prstGeom prst="rect">
            <a:avLst/>
          </a:prstGeom>
          <a:noFill/>
          <a:ln w="9525" cap="flat" cmpd="sng">
            <a:solidFill>
              <a:srgbClr val="DDDDDD"/>
            </a:solidFill>
            <a:prstDash val="solid"/>
            <a:round/>
            <a:headEnd type="none" w="sm" len="sm"/>
            <a:tailEnd type="none" w="sm" len="sm"/>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400"/>
              <a:buNone/>
            </a:pPr>
            <a:r>
              <a:rPr lang="en-US"/>
              <a:t>7) To repay loans taken from public sector banks and financial institutions. </a:t>
            </a:r>
            <a:endParaRPr/>
          </a:p>
          <a:p>
            <a:pPr marL="0" lvl="0" indent="0" algn="l" rtl="0">
              <a:lnSpc>
                <a:spcPct val="90000"/>
              </a:lnSpc>
              <a:spcBef>
                <a:spcPts val="1000"/>
              </a:spcBef>
              <a:spcAft>
                <a:spcPts val="0"/>
              </a:spcAft>
              <a:buClr>
                <a:schemeClr val="dk1"/>
              </a:buClr>
              <a:buSzPts val="2400"/>
              <a:buNone/>
            </a:pPr>
            <a:r>
              <a:rPr lang="en-US"/>
              <a:t>8) To maintain financial transparency by disclosing all the important financial details. </a:t>
            </a:r>
            <a:endParaRPr/>
          </a:p>
          <a:p>
            <a:pPr marL="0" lvl="0" indent="0" algn="l" rtl="0">
              <a:lnSpc>
                <a:spcPct val="90000"/>
              </a:lnSpc>
              <a:spcBef>
                <a:spcPts val="1000"/>
              </a:spcBef>
              <a:spcAft>
                <a:spcPts val="0"/>
              </a:spcAft>
              <a:buClr>
                <a:schemeClr val="dk1"/>
              </a:buClr>
              <a:buSzPts val="2400"/>
              <a:buNone/>
            </a:pPr>
            <a:r>
              <a:rPr lang="en-US" b="1"/>
              <a:t>TOWARDS  CUSTOMER:</a:t>
            </a:r>
            <a:endParaRPr/>
          </a:p>
          <a:p>
            <a:pPr marL="0" lvl="0" indent="0" algn="l" rtl="0">
              <a:lnSpc>
                <a:spcPct val="90000"/>
              </a:lnSpc>
              <a:spcBef>
                <a:spcPts val="1000"/>
              </a:spcBef>
              <a:spcAft>
                <a:spcPts val="0"/>
              </a:spcAft>
              <a:buClr>
                <a:schemeClr val="dk1"/>
              </a:buClr>
              <a:buSzPts val="2400"/>
              <a:buNone/>
            </a:pPr>
            <a:r>
              <a:rPr lang="en-US" b="0"/>
              <a:t>1) To provide quality goods and services at reasonable price to the customers. </a:t>
            </a:r>
            <a:endParaRPr/>
          </a:p>
          <a:p>
            <a:pPr marL="0" lvl="0" indent="0" algn="l" rtl="0">
              <a:lnSpc>
                <a:spcPct val="90000"/>
              </a:lnSpc>
              <a:spcBef>
                <a:spcPts val="1000"/>
              </a:spcBef>
              <a:spcAft>
                <a:spcPts val="0"/>
              </a:spcAft>
              <a:buClr>
                <a:schemeClr val="dk1"/>
              </a:buClr>
              <a:buSzPts val="2400"/>
              <a:buNone/>
            </a:pPr>
            <a:r>
              <a:rPr lang="en-US" b="0"/>
              <a:t>2) To avoid artificial scarcity of products and ensure equitable distribution.</a:t>
            </a:r>
            <a:endParaRPr/>
          </a:p>
          <a:p>
            <a:pPr marL="0" lvl="0" indent="0" algn="l" rtl="0">
              <a:lnSpc>
                <a:spcPct val="90000"/>
              </a:lnSpc>
              <a:spcBef>
                <a:spcPts val="1000"/>
              </a:spcBef>
              <a:spcAft>
                <a:spcPts val="0"/>
              </a:spcAft>
              <a:buClr>
                <a:schemeClr val="dk1"/>
              </a:buClr>
              <a:buSzPts val="2400"/>
              <a:buNone/>
            </a:pPr>
            <a:r>
              <a:rPr lang="en-US" b="0"/>
              <a:t>3) To conduct a survey or research to ensure the customers are happy with the products and services of the bank.</a:t>
            </a:r>
            <a:endParaRPr/>
          </a:p>
          <a:p>
            <a:pPr marL="0" lvl="0" indent="0" algn="l" rtl="0">
              <a:lnSpc>
                <a:spcPct val="90000"/>
              </a:lnSpc>
              <a:spcBef>
                <a:spcPts val="1000"/>
              </a:spcBef>
              <a:spcAft>
                <a:spcPts val="0"/>
              </a:spcAft>
              <a:buClr>
                <a:schemeClr val="dk1"/>
              </a:buClr>
              <a:buSzPts val="2400"/>
              <a:buNone/>
            </a:pPr>
            <a:r>
              <a:rPr lang="en-US" b="0"/>
              <a:t>4) To allow for free and fair business competition and avoid the exploitation of the consumers. </a:t>
            </a:r>
            <a:endParaRPr/>
          </a:p>
          <a:p>
            <a:pPr marL="0" lvl="0" indent="0" algn="l" rtl="0">
              <a:lnSpc>
                <a:spcPct val="90000"/>
              </a:lnSpc>
              <a:spcBef>
                <a:spcPts val="1000"/>
              </a:spcBef>
              <a:spcAft>
                <a:spcPts val="0"/>
              </a:spcAft>
              <a:buClr>
                <a:schemeClr val="dk1"/>
              </a:buClr>
              <a:buSzPts val="2400"/>
              <a:buNone/>
            </a:pPr>
            <a:r>
              <a:rPr lang="en-US" b="0"/>
              <a:t>5) To maintain a close link with link with the consumers through consumer cells in order to solve their complaints and suggestions. </a:t>
            </a:r>
            <a:endParaRPr/>
          </a:p>
          <a:p>
            <a:pPr marL="0" lvl="0" indent="0" algn="l" rtl="0">
              <a:lnSpc>
                <a:spcPct val="90000"/>
              </a:lnSpc>
              <a:spcBef>
                <a:spcPts val="1000"/>
              </a:spcBef>
              <a:spcAft>
                <a:spcPts val="0"/>
              </a:spcAft>
              <a:buClr>
                <a:schemeClr val="dk1"/>
              </a:buClr>
              <a:buSzPts val="2400"/>
              <a:buNone/>
            </a:pPr>
            <a:r>
              <a:rPr lang="en-US" b="0"/>
              <a:t>6) To honour and protect the rights of the customers. </a:t>
            </a:r>
            <a:endParaRPr/>
          </a:p>
        </p:txBody>
      </p:sp>
    </p:spTree>
  </p:cSld>
  <p:clrMapOvr>
    <a:masterClrMapping/>
  </p:clrMapOvr>
  <p:transition spd="med">
    <p:push/>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40"/>
          <p:cNvSpPr txBox="1">
            <a:spLocks noGrp="1"/>
          </p:cNvSpPr>
          <p:nvPr>
            <p:ph type="body" idx="1"/>
          </p:nvPr>
        </p:nvSpPr>
        <p:spPr>
          <a:xfrm>
            <a:off x="333432" y="707645"/>
            <a:ext cx="11589637" cy="5827555"/>
          </a:xfrm>
          <a:prstGeom prst="rect">
            <a:avLst/>
          </a:prstGeom>
          <a:noFill/>
          <a:ln w="9525" cap="flat" cmpd="sng">
            <a:solidFill>
              <a:srgbClr val="DDDDDD"/>
            </a:solidFill>
            <a:prstDash val="solid"/>
            <a:round/>
            <a:headEnd type="none" w="sm" len="sm"/>
            <a:tailEnd type="none" w="sm" len="sm"/>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400"/>
              <a:buNone/>
            </a:pPr>
            <a:r>
              <a:rPr lang="en-US" b="1"/>
              <a:t>TOWARDS EMPLOYEES:</a:t>
            </a:r>
            <a:endParaRPr/>
          </a:p>
          <a:p>
            <a:pPr marL="0" lvl="0" indent="0" algn="l" rtl="0">
              <a:lnSpc>
                <a:spcPct val="90000"/>
              </a:lnSpc>
              <a:spcBef>
                <a:spcPts val="1000"/>
              </a:spcBef>
              <a:spcAft>
                <a:spcPts val="0"/>
              </a:spcAft>
              <a:buClr>
                <a:schemeClr val="dk1"/>
              </a:buClr>
              <a:buSzPts val="2400"/>
              <a:buNone/>
            </a:pPr>
            <a:r>
              <a:rPr lang="en-US" b="0"/>
              <a:t>1) To provide opportunities for meaningful work in the enterprise and to create a sense of loyalty towards the enterprise.</a:t>
            </a:r>
            <a:endParaRPr/>
          </a:p>
          <a:p>
            <a:pPr marL="0" lvl="0" indent="0" algn="l" rtl="0">
              <a:lnSpc>
                <a:spcPct val="90000"/>
              </a:lnSpc>
              <a:spcBef>
                <a:spcPts val="1000"/>
              </a:spcBef>
              <a:spcAft>
                <a:spcPts val="0"/>
              </a:spcAft>
              <a:buClr>
                <a:schemeClr val="dk1"/>
              </a:buClr>
              <a:buSzPts val="2400"/>
              <a:buNone/>
            </a:pPr>
            <a:r>
              <a:rPr lang="en-US" b="0"/>
              <a:t>2) To create the conditions in which employees are able to put forward their best efforts for achieving the objectives of enterprise.</a:t>
            </a:r>
            <a:endParaRPr/>
          </a:p>
          <a:p>
            <a:pPr marL="0" lvl="0" indent="0" algn="l" rtl="0">
              <a:lnSpc>
                <a:spcPct val="90000"/>
              </a:lnSpc>
              <a:spcBef>
                <a:spcPts val="1000"/>
              </a:spcBef>
              <a:spcAft>
                <a:spcPts val="0"/>
              </a:spcAft>
              <a:buClr>
                <a:schemeClr val="dk1"/>
              </a:buClr>
              <a:buSzPts val="2400"/>
              <a:buNone/>
            </a:pPr>
            <a:r>
              <a:rPr lang="en-US" b="0"/>
              <a:t>3) To introduce code of conduct for workers and proper machinery for maintain cordial relations. </a:t>
            </a:r>
            <a:endParaRPr/>
          </a:p>
          <a:p>
            <a:pPr marL="0" lvl="0" indent="0" algn="l" rtl="0">
              <a:lnSpc>
                <a:spcPct val="90000"/>
              </a:lnSpc>
              <a:spcBef>
                <a:spcPts val="1000"/>
              </a:spcBef>
              <a:spcAft>
                <a:spcPts val="0"/>
              </a:spcAft>
              <a:buClr>
                <a:schemeClr val="dk1"/>
              </a:buClr>
              <a:buSzPts val="2400"/>
              <a:buNone/>
            </a:pPr>
            <a:r>
              <a:rPr lang="en-US" b="0"/>
              <a:t>4) To provide security of employment so as to raise the morale and loyalty to the organization.</a:t>
            </a:r>
            <a:endParaRPr/>
          </a:p>
          <a:p>
            <a:pPr marL="0" lvl="0" indent="0" algn="l" rtl="0">
              <a:lnSpc>
                <a:spcPct val="90000"/>
              </a:lnSpc>
              <a:spcBef>
                <a:spcPts val="1000"/>
              </a:spcBef>
              <a:spcAft>
                <a:spcPts val="0"/>
              </a:spcAft>
              <a:buClr>
                <a:schemeClr val="dk1"/>
              </a:buClr>
              <a:buSzPts val="2400"/>
              <a:buNone/>
            </a:pPr>
            <a:r>
              <a:rPr lang="en-US" b="0"/>
              <a:t>5) To Provide fair and just wages and allowances, welfare facilities and introduce fair work standards.</a:t>
            </a:r>
            <a:endParaRPr/>
          </a:p>
          <a:p>
            <a:pPr marL="0" lvl="0" indent="0" algn="l" rtl="0">
              <a:lnSpc>
                <a:spcPct val="90000"/>
              </a:lnSpc>
              <a:spcBef>
                <a:spcPts val="1000"/>
              </a:spcBef>
              <a:spcAft>
                <a:spcPts val="0"/>
              </a:spcAft>
              <a:buClr>
                <a:schemeClr val="dk1"/>
              </a:buClr>
              <a:buSzPts val="2400"/>
              <a:buNone/>
            </a:pPr>
            <a:r>
              <a:rPr lang="en-US" b="0"/>
              <a:t>6) To introduce schemes of participative management.</a:t>
            </a:r>
            <a:endParaRPr/>
          </a:p>
          <a:p>
            <a:pPr marL="0" lvl="0" indent="0" algn="l" rtl="0">
              <a:lnSpc>
                <a:spcPct val="90000"/>
              </a:lnSpc>
              <a:spcBef>
                <a:spcPts val="1000"/>
              </a:spcBef>
              <a:spcAft>
                <a:spcPts val="0"/>
              </a:spcAft>
              <a:buClr>
                <a:schemeClr val="dk1"/>
              </a:buClr>
              <a:buSzPts val="2400"/>
              <a:buNone/>
            </a:pPr>
            <a:r>
              <a:rPr lang="en-US"/>
              <a:t>7) To introduce impartial promotion and transfer policies for the employee force.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4"/>
          <p:cNvSpPr txBox="1">
            <a:spLocks noGrp="1"/>
          </p:cNvSpPr>
          <p:nvPr>
            <p:ph type="title"/>
          </p:nvPr>
        </p:nvSpPr>
        <p:spPr>
          <a:xfrm>
            <a:off x="601871" y="295132"/>
            <a:ext cx="10515600" cy="88287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2"/>
              </a:buClr>
              <a:buSzPct val="100000"/>
              <a:buFont typeface="Arial"/>
              <a:buNone/>
            </a:pPr>
            <a:br>
              <a:rPr lang="en-US" sz="4888" b="1"/>
            </a:br>
            <a:r>
              <a:rPr lang="en-US" sz="4888" b="1"/>
              <a:t>ROLE OF COMPETITION:</a:t>
            </a:r>
            <a:endParaRPr sz="4888" b="1"/>
          </a:p>
        </p:txBody>
      </p:sp>
      <p:sp>
        <p:nvSpPr>
          <p:cNvPr id="100" name="Google Shape;100;p14"/>
          <p:cNvSpPr txBox="1">
            <a:spLocks noGrp="1"/>
          </p:cNvSpPr>
          <p:nvPr>
            <p:ph type="body" idx="1"/>
          </p:nvPr>
        </p:nvSpPr>
        <p:spPr>
          <a:xfrm>
            <a:off x="601872" y="1387365"/>
            <a:ext cx="10751928" cy="5018632"/>
          </a:xfrm>
          <a:prstGeom prst="rect">
            <a:avLst/>
          </a:prstGeom>
          <a:noFill/>
          <a:ln w="9525" cap="flat" cmpd="sng">
            <a:solidFill>
              <a:srgbClr val="CFCFCF"/>
            </a:solidFill>
            <a:prstDash val="solid"/>
            <a:round/>
            <a:headEnd type="none" w="sm" len="sm"/>
            <a:tailEnd type="none" w="sm" len="sm"/>
          </a:ln>
        </p:spPr>
        <p:txBody>
          <a:bodyPr spcFirstLastPara="1" wrap="square" lIns="91425" tIns="45700" rIns="91425" bIns="45700" anchor="t" anchorCtr="0">
            <a:normAutofit fontScale="84167" lnSpcReduction="10000"/>
          </a:bodyPr>
          <a:lstStyle/>
          <a:p>
            <a:pPr marL="0" lvl="0" indent="0" algn="l" rtl="0">
              <a:lnSpc>
                <a:spcPct val="150000"/>
              </a:lnSpc>
              <a:spcBef>
                <a:spcPts val="0"/>
              </a:spcBef>
              <a:spcAft>
                <a:spcPts val="0"/>
              </a:spcAft>
              <a:buClr>
                <a:schemeClr val="dk1"/>
              </a:buClr>
              <a:buSzPct val="100000"/>
              <a:buNone/>
            </a:pPr>
            <a:r>
              <a:rPr lang="en-US" sz="2608" b="1"/>
              <a:t>(*) The following are some of the important benefits of competition:</a:t>
            </a:r>
            <a:endParaRPr/>
          </a:p>
          <a:p>
            <a:pPr marL="0" lvl="0" indent="0" algn="l" rtl="0">
              <a:lnSpc>
                <a:spcPct val="150000"/>
              </a:lnSpc>
              <a:spcBef>
                <a:spcPts val="1000"/>
              </a:spcBef>
              <a:spcAft>
                <a:spcPts val="0"/>
              </a:spcAft>
              <a:buClr>
                <a:schemeClr val="dk1"/>
              </a:buClr>
              <a:buSzPct val="100000"/>
              <a:buNone/>
            </a:pPr>
            <a:r>
              <a:rPr lang="en-US"/>
              <a:t>(1) Growth of Business.</a:t>
            </a:r>
            <a:endParaRPr/>
          </a:p>
          <a:p>
            <a:pPr marL="0" lvl="0" indent="0" algn="l" rtl="0">
              <a:lnSpc>
                <a:spcPct val="150000"/>
              </a:lnSpc>
              <a:spcBef>
                <a:spcPts val="1000"/>
              </a:spcBef>
              <a:spcAft>
                <a:spcPts val="0"/>
              </a:spcAft>
              <a:buClr>
                <a:schemeClr val="dk1"/>
              </a:buClr>
              <a:buSzPct val="100000"/>
              <a:buNone/>
            </a:pPr>
            <a:r>
              <a:rPr lang="en-US"/>
              <a:t>(2) Better service to the customers.</a:t>
            </a:r>
            <a:endParaRPr/>
          </a:p>
          <a:p>
            <a:pPr marL="0" lvl="0" indent="0" algn="l" rtl="0">
              <a:lnSpc>
                <a:spcPct val="150000"/>
              </a:lnSpc>
              <a:spcBef>
                <a:spcPts val="1000"/>
              </a:spcBef>
              <a:spcAft>
                <a:spcPts val="0"/>
              </a:spcAft>
              <a:buClr>
                <a:schemeClr val="dk1"/>
              </a:buClr>
              <a:buSzPct val="100000"/>
              <a:buNone/>
            </a:pPr>
            <a:r>
              <a:rPr lang="en-US"/>
              <a:t>(3) Provides opportunities for creative thinking and innovation.</a:t>
            </a:r>
            <a:endParaRPr/>
          </a:p>
          <a:p>
            <a:pPr marL="0" lvl="0" indent="0" algn="l" rtl="0">
              <a:lnSpc>
                <a:spcPct val="150000"/>
              </a:lnSpc>
              <a:spcBef>
                <a:spcPts val="1000"/>
              </a:spcBef>
              <a:spcAft>
                <a:spcPts val="0"/>
              </a:spcAft>
              <a:buClr>
                <a:schemeClr val="dk1"/>
              </a:buClr>
              <a:buSzPct val="100000"/>
              <a:buNone/>
            </a:pPr>
            <a:r>
              <a:rPr lang="en-US"/>
              <a:t>(4) Stops complacency.</a:t>
            </a:r>
            <a:endParaRPr/>
          </a:p>
          <a:p>
            <a:pPr marL="0" lvl="0" indent="0" algn="l" rtl="0">
              <a:lnSpc>
                <a:spcPct val="150000"/>
              </a:lnSpc>
              <a:spcBef>
                <a:spcPts val="1000"/>
              </a:spcBef>
              <a:spcAft>
                <a:spcPts val="0"/>
              </a:spcAft>
              <a:buClr>
                <a:schemeClr val="dk1"/>
              </a:buClr>
              <a:buSzPct val="100000"/>
              <a:buNone/>
            </a:pPr>
            <a:r>
              <a:rPr lang="en-US"/>
              <a:t>(5) Triggers economic growth.</a:t>
            </a:r>
            <a:endParaRPr/>
          </a:p>
          <a:p>
            <a:pPr marL="0" lvl="0" indent="0" algn="l" rtl="0">
              <a:lnSpc>
                <a:spcPct val="150000"/>
              </a:lnSpc>
              <a:spcBef>
                <a:spcPts val="1000"/>
              </a:spcBef>
              <a:spcAft>
                <a:spcPts val="0"/>
              </a:spcAft>
              <a:buClr>
                <a:schemeClr val="dk1"/>
              </a:buClr>
              <a:buSzPct val="100000"/>
              <a:buNone/>
            </a:pPr>
            <a:r>
              <a:rPr lang="en-US"/>
              <a:t>(6) Helps in identification of strengths and weakness.</a:t>
            </a:r>
            <a:endParaRPr/>
          </a:p>
          <a:p>
            <a:pPr marL="0" lvl="0" indent="0" algn="l" rtl="0">
              <a:lnSpc>
                <a:spcPct val="150000"/>
              </a:lnSpc>
              <a:spcBef>
                <a:spcPts val="1000"/>
              </a:spcBef>
              <a:spcAft>
                <a:spcPts val="0"/>
              </a:spcAft>
              <a:buClr>
                <a:schemeClr val="dk1"/>
              </a:buClr>
              <a:buSzPct val="100000"/>
              <a:buNone/>
            </a:pPr>
            <a:r>
              <a:rPr lang="en-US"/>
              <a:t>(7) Helps in identification of potential threats.</a:t>
            </a:r>
            <a:endParaRPr/>
          </a:p>
          <a:p>
            <a:pPr marL="0" lvl="0" indent="0" algn="l" rtl="0">
              <a:lnSpc>
                <a:spcPct val="150000"/>
              </a:lnSpc>
              <a:spcBef>
                <a:spcPts val="1000"/>
              </a:spcBef>
              <a:spcAft>
                <a:spcPts val="0"/>
              </a:spcAft>
              <a:buClr>
                <a:schemeClr val="dk1"/>
              </a:buClr>
              <a:buSzPct val="100000"/>
              <a:buNone/>
            </a:pPr>
            <a:r>
              <a:rPr lang="en-US"/>
              <a:t>(8) Helps business to  raise their standards of service.  </a:t>
            </a:r>
            <a:endParaRPr/>
          </a:p>
          <a:p>
            <a:pPr marL="0" lvl="0" indent="0" algn="l" rtl="0">
              <a:lnSpc>
                <a:spcPct val="150000"/>
              </a:lnSpc>
              <a:spcBef>
                <a:spcPts val="1000"/>
              </a:spcBef>
              <a:spcAft>
                <a:spcPts val="0"/>
              </a:spcAft>
              <a:buClr>
                <a:schemeClr val="dk1"/>
              </a:buClr>
              <a:buSzPct val="100000"/>
              <a:buNone/>
            </a:pP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41"/>
          <p:cNvSpPr txBox="1">
            <a:spLocks noGrp="1"/>
          </p:cNvSpPr>
          <p:nvPr>
            <p:ph type="body" idx="1"/>
          </p:nvPr>
        </p:nvSpPr>
        <p:spPr>
          <a:xfrm>
            <a:off x="438927" y="788537"/>
            <a:ext cx="11307418" cy="5792887"/>
          </a:xfrm>
          <a:prstGeom prst="rect">
            <a:avLst/>
          </a:prstGeom>
          <a:noFill/>
          <a:ln w="9525" cap="flat" cmpd="sng">
            <a:solidFill>
              <a:srgbClr val="DDDDDD"/>
            </a:solidFill>
            <a:prstDash val="solid"/>
            <a:round/>
            <a:headEnd type="none" w="sm" len="sm"/>
            <a:tailEnd type="none" w="sm" len="sm"/>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400"/>
              <a:buNone/>
            </a:pPr>
            <a:r>
              <a:rPr lang="en-US" b="1" dirty="0"/>
              <a:t>TOWARDS SOCIETY:</a:t>
            </a:r>
            <a:endParaRPr dirty="0"/>
          </a:p>
          <a:p>
            <a:pPr marL="0" lvl="0" indent="0" algn="l" rtl="0">
              <a:lnSpc>
                <a:spcPct val="90000"/>
              </a:lnSpc>
              <a:spcBef>
                <a:spcPts val="1000"/>
              </a:spcBef>
              <a:spcAft>
                <a:spcPts val="0"/>
              </a:spcAft>
              <a:buClr>
                <a:schemeClr val="dk1"/>
              </a:buClr>
              <a:buSzPts val="2400"/>
              <a:buNone/>
            </a:pPr>
            <a:r>
              <a:rPr lang="en-US" b="0" dirty="0"/>
              <a:t>1) To ensure </a:t>
            </a:r>
            <a:r>
              <a:rPr lang="en-US" b="0" dirty="0">
                <a:highlight>
                  <a:srgbClr val="FFFF00"/>
                </a:highlight>
              </a:rPr>
              <a:t>protection of environment </a:t>
            </a:r>
            <a:r>
              <a:rPr lang="en-US" b="0" dirty="0"/>
              <a:t>and that the amenities of the local community are not damaged.</a:t>
            </a:r>
            <a:endParaRPr dirty="0"/>
          </a:p>
          <a:p>
            <a:pPr marL="0" lvl="0" indent="0" algn="l" rtl="0">
              <a:lnSpc>
                <a:spcPct val="90000"/>
              </a:lnSpc>
              <a:spcBef>
                <a:spcPts val="1000"/>
              </a:spcBef>
              <a:spcAft>
                <a:spcPts val="0"/>
              </a:spcAft>
              <a:buClr>
                <a:schemeClr val="dk1"/>
              </a:buClr>
              <a:buSzPts val="2400"/>
              <a:buNone/>
            </a:pPr>
            <a:r>
              <a:rPr lang="en-US" b="0" dirty="0"/>
              <a:t>2) To provide better living </a:t>
            </a:r>
            <a:r>
              <a:rPr lang="en-US" b="0" u="sng" dirty="0"/>
              <a:t>conditions like housing, transport, canteen, crec</a:t>
            </a:r>
            <a:r>
              <a:rPr lang="en-US" b="0" dirty="0"/>
              <a:t>hes etc. </a:t>
            </a:r>
            <a:endParaRPr dirty="0"/>
          </a:p>
          <a:p>
            <a:pPr marL="0" lvl="0" indent="0" algn="l" rtl="0">
              <a:lnSpc>
                <a:spcPct val="90000"/>
              </a:lnSpc>
              <a:spcBef>
                <a:spcPts val="1000"/>
              </a:spcBef>
              <a:spcAft>
                <a:spcPts val="0"/>
              </a:spcAft>
              <a:buClr>
                <a:schemeClr val="dk1"/>
              </a:buClr>
              <a:buSzPts val="2400"/>
              <a:buNone/>
            </a:pPr>
            <a:r>
              <a:rPr lang="en-US" dirty="0"/>
              <a:t>3) To introduce </a:t>
            </a:r>
            <a:r>
              <a:rPr lang="en-US" dirty="0">
                <a:highlight>
                  <a:srgbClr val="FFFF00"/>
                </a:highlight>
              </a:rPr>
              <a:t>social audit </a:t>
            </a:r>
            <a:r>
              <a:rPr lang="en-US" dirty="0"/>
              <a:t>by the professionals. </a:t>
            </a:r>
            <a:endParaRPr dirty="0"/>
          </a:p>
          <a:p>
            <a:pPr marL="0" lvl="0" indent="0" algn="l" rtl="0">
              <a:lnSpc>
                <a:spcPct val="90000"/>
              </a:lnSpc>
              <a:spcBef>
                <a:spcPts val="1000"/>
              </a:spcBef>
              <a:spcAft>
                <a:spcPts val="0"/>
              </a:spcAft>
              <a:buClr>
                <a:schemeClr val="dk1"/>
              </a:buClr>
              <a:buSzPts val="2400"/>
              <a:buNone/>
            </a:pPr>
            <a:r>
              <a:rPr lang="en-US" dirty="0"/>
              <a:t>4) To provide opportunity for </a:t>
            </a:r>
            <a:r>
              <a:rPr lang="en-US" dirty="0">
                <a:highlight>
                  <a:srgbClr val="FFFF00"/>
                </a:highlight>
              </a:rPr>
              <a:t>better career prospects </a:t>
            </a:r>
            <a:r>
              <a:rPr lang="en-US" dirty="0"/>
              <a:t>and rehabilitation of population affected by any operation of the business.</a:t>
            </a:r>
            <a:endParaRPr dirty="0"/>
          </a:p>
          <a:p>
            <a:pPr marL="0" lvl="0" indent="0" algn="l" rtl="0">
              <a:lnSpc>
                <a:spcPct val="90000"/>
              </a:lnSpc>
              <a:spcBef>
                <a:spcPts val="1000"/>
              </a:spcBef>
              <a:spcAft>
                <a:spcPts val="0"/>
              </a:spcAft>
              <a:buClr>
                <a:schemeClr val="dk1"/>
              </a:buClr>
              <a:buSzPts val="2400"/>
              <a:buNone/>
            </a:pPr>
            <a:r>
              <a:rPr lang="en-US" dirty="0"/>
              <a:t>5) To ensure </a:t>
            </a:r>
            <a:r>
              <a:rPr lang="en-US" u="sng" dirty="0"/>
              <a:t>Regular supply of goods and services </a:t>
            </a:r>
            <a:r>
              <a:rPr lang="en-US" dirty="0"/>
              <a:t>at reasonable price. </a:t>
            </a:r>
            <a:endParaRPr dirty="0"/>
          </a:p>
          <a:p>
            <a:pPr marL="0" lvl="0" indent="0" algn="l" rtl="0">
              <a:lnSpc>
                <a:spcPct val="90000"/>
              </a:lnSpc>
              <a:spcBef>
                <a:spcPts val="1000"/>
              </a:spcBef>
              <a:spcAft>
                <a:spcPts val="0"/>
              </a:spcAft>
              <a:buClr>
                <a:schemeClr val="dk1"/>
              </a:buClr>
              <a:buSzPts val="2400"/>
              <a:buNone/>
            </a:pPr>
            <a:r>
              <a:rPr lang="en-US" dirty="0"/>
              <a:t>6) To frame policies for conservation of natural resources and wildlife.</a:t>
            </a:r>
            <a:endParaRPr dirty="0"/>
          </a:p>
          <a:p>
            <a:pPr marL="0" lvl="0" indent="0" algn="l" rtl="0">
              <a:lnSpc>
                <a:spcPct val="90000"/>
              </a:lnSpc>
              <a:spcBef>
                <a:spcPts val="1000"/>
              </a:spcBef>
              <a:spcAft>
                <a:spcPts val="0"/>
              </a:spcAft>
              <a:buClr>
                <a:schemeClr val="dk1"/>
              </a:buClr>
              <a:buSzPts val="2400"/>
              <a:buNone/>
            </a:pPr>
            <a:r>
              <a:rPr lang="en-US" dirty="0"/>
              <a:t>7) To contribute to social causes like </a:t>
            </a:r>
            <a:r>
              <a:rPr lang="en-US" u="sng" dirty="0"/>
              <a:t>education and rural development.</a:t>
            </a:r>
            <a:endParaRPr u="sng" dirty="0"/>
          </a:p>
          <a:p>
            <a:pPr marL="0" lvl="0" indent="0" algn="l" rtl="0">
              <a:lnSpc>
                <a:spcPct val="90000"/>
              </a:lnSpc>
              <a:spcBef>
                <a:spcPts val="1000"/>
              </a:spcBef>
              <a:spcAft>
                <a:spcPts val="0"/>
              </a:spcAft>
              <a:buClr>
                <a:schemeClr val="dk1"/>
              </a:buClr>
              <a:buSzPts val="2400"/>
              <a:buNone/>
            </a:pPr>
            <a:r>
              <a:rPr lang="en-US" dirty="0"/>
              <a:t>8) To provide financial support to cultural activities and thereby repay the social debt. </a:t>
            </a:r>
            <a:endParaRPr dirty="0"/>
          </a:p>
          <a:p>
            <a:pPr marL="0" lvl="0" indent="0" algn="l" rtl="0">
              <a:lnSpc>
                <a:spcPct val="90000"/>
              </a:lnSpc>
              <a:spcBef>
                <a:spcPts val="1000"/>
              </a:spcBef>
              <a:spcAft>
                <a:spcPts val="0"/>
              </a:spcAft>
              <a:buClr>
                <a:schemeClr val="dk1"/>
              </a:buClr>
              <a:buSzPts val="2400"/>
              <a:buNone/>
            </a:pPr>
            <a:r>
              <a:rPr lang="en-US" dirty="0"/>
              <a:t>9) To contribute towards </a:t>
            </a:r>
            <a:r>
              <a:rPr lang="en-US" u="sng" dirty="0">
                <a:effectLst>
                  <a:outerShdw blurRad="38100" dist="38100" dir="2700000" algn="tl">
                    <a:srgbClr val="000000">
                      <a:alpha val="43137"/>
                    </a:srgbClr>
                  </a:outerShdw>
                </a:effectLst>
              </a:rPr>
              <a:t>economic, and national growth </a:t>
            </a:r>
            <a:r>
              <a:rPr lang="en-US" dirty="0"/>
              <a:t>and stability.</a:t>
            </a:r>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42"/>
          <p:cNvSpPr txBox="1">
            <a:spLocks noGrp="1"/>
          </p:cNvSpPr>
          <p:nvPr>
            <p:ph type="title"/>
          </p:nvPr>
        </p:nvSpPr>
        <p:spPr>
          <a:xfrm>
            <a:off x="838200" y="504496"/>
            <a:ext cx="10515600" cy="88287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2"/>
              </a:buClr>
              <a:buSzPct val="100000"/>
              <a:buFont typeface="Arial"/>
              <a:buNone/>
            </a:pPr>
            <a:r>
              <a:rPr lang="en-US" dirty="0"/>
              <a:t>ARGUMENTS </a:t>
            </a:r>
            <a:r>
              <a:rPr lang="en-US" dirty="0">
                <a:highlight>
                  <a:srgbClr val="FFFF00"/>
                </a:highlight>
              </a:rPr>
              <a:t>FOR SOCIAL </a:t>
            </a:r>
            <a:r>
              <a:rPr lang="en-US" dirty="0"/>
              <a:t>RESPONSIBILITY OF BUSINESS:</a:t>
            </a:r>
            <a:endParaRPr dirty="0"/>
          </a:p>
        </p:txBody>
      </p:sp>
      <p:sp>
        <p:nvSpPr>
          <p:cNvPr id="285" name="Google Shape;285;p42"/>
          <p:cNvSpPr txBox="1">
            <a:spLocks noGrp="1"/>
          </p:cNvSpPr>
          <p:nvPr>
            <p:ph type="body" idx="1"/>
          </p:nvPr>
        </p:nvSpPr>
        <p:spPr>
          <a:xfrm>
            <a:off x="838200" y="1562794"/>
            <a:ext cx="10515600" cy="4614170"/>
          </a:xfrm>
          <a:prstGeom prst="rect">
            <a:avLst/>
          </a:prstGeom>
          <a:noFill/>
          <a:ln w="9525" cap="flat" cmpd="sng">
            <a:solidFill>
              <a:srgbClr val="DDDDDD"/>
            </a:solidFill>
            <a:prstDash val="solid"/>
            <a:round/>
            <a:headEnd type="none" w="sm" len="sm"/>
            <a:tailEnd type="none" w="sm" len="sm"/>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400"/>
              <a:buNone/>
            </a:pPr>
            <a:r>
              <a:rPr lang="en-US" dirty="0"/>
              <a:t>1) Changed public Expectations of Business.</a:t>
            </a:r>
            <a:endParaRPr dirty="0"/>
          </a:p>
          <a:p>
            <a:pPr marL="0" lvl="0" indent="0" algn="l" rtl="0">
              <a:lnSpc>
                <a:spcPct val="90000"/>
              </a:lnSpc>
              <a:spcBef>
                <a:spcPts val="1000"/>
              </a:spcBef>
              <a:spcAft>
                <a:spcPts val="0"/>
              </a:spcAft>
              <a:buClr>
                <a:schemeClr val="dk1"/>
              </a:buClr>
              <a:buSzPts val="2400"/>
              <a:buNone/>
            </a:pPr>
            <a:r>
              <a:rPr lang="en-US" dirty="0"/>
              <a:t>2) Long run profits.</a:t>
            </a:r>
            <a:endParaRPr dirty="0"/>
          </a:p>
          <a:p>
            <a:pPr marL="0" lvl="0" indent="0" algn="l" rtl="0">
              <a:lnSpc>
                <a:spcPct val="90000"/>
              </a:lnSpc>
              <a:spcBef>
                <a:spcPts val="1000"/>
              </a:spcBef>
              <a:spcAft>
                <a:spcPts val="0"/>
              </a:spcAft>
              <a:buClr>
                <a:schemeClr val="dk1"/>
              </a:buClr>
              <a:buSzPts val="2400"/>
              <a:buNone/>
            </a:pPr>
            <a:r>
              <a:rPr lang="en-US" dirty="0"/>
              <a:t>3) Ethical obligation.</a:t>
            </a:r>
            <a:endParaRPr dirty="0"/>
          </a:p>
          <a:p>
            <a:pPr marL="0" lvl="0" indent="0" algn="l" rtl="0">
              <a:lnSpc>
                <a:spcPct val="90000"/>
              </a:lnSpc>
              <a:spcBef>
                <a:spcPts val="1000"/>
              </a:spcBef>
              <a:spcAft>
                <a:spcPts val="0"/>
              </a:spcAft>
              <a:buClr>
                <a:schemeClr val="dk1"/>
              </a:buClr>
              <a:buSzPts val="2400"/>
              <a:buNone/>
            </a:pPr>
            <a:r>
              <a:rPr lang="en-US" dirty="0"/>
              <a:t>4) Public image.</a:t>
            </a:r>
            <a:endParaRPr dirty="0"/>
          </a:p>
          <a:p>
            <a:pPr marL="0" lvl="0" indent="0" algn="l" rtl="0">
              <a:lnSpc>
                <a:spcPct val="90000"/>
              </a:lnSpc>
              <a:spcBef>
                <a:spcPts val="1000"/>
              </a:spcBef>
              <a:spcAft>
                <a:spcPts val="0"/>
              </a:spcAft>
              <a:buClr>
                <a:schemeClr val="dk1"/>
              </a:buClr>
              <a:buSzPts val="2400"/>
              <a:buNone/>
            </a:pPr>
            <a:r>
              <a:rPr lang="en-US" dirty="0"/>
              <a:t>5) Better environment for business. </a:t>
            </a:r>
            <a:endParaRPr dirty="0"/>
          </a:p>
          <a:p>
            <a:pPr marL="0" lvl="0" indent="0" algn="l" rtl="0">
              <a:lnSpc>
                <a:spcPct val="90000"/>
              </a:lnSpc>
              <a:spcBef>
                <a:spcPts val="1000"/>
              </a:spcBef>
              <a:spcAft>
                <a:spcPts val="0"/>
              </a:spcAft>
              <a:buClr>
                <a:schemeClr val="dk1"/>
              </a:buClr>
              <a:buSzPts val="2400"/>
              <a:buNone/>
            </a:pPr>
            <a:r>
              <a:rPr lang="en-US" dirty="0"/>
              <a:t>6) </a:t>
            </a:r>
            <a:r>
              <a:rPr lang="en-US" dirty="0">
                <a:highlight>
                  <a:srgbClr val="FFFF00"/>
                </a:highlight>
              </a:rPr>
              <a:t>Avoidance of Government Regulations</a:t>
            </a:r>
            <a:r>
              <a:rPr lang="en-US" dirty="0"/>
              <a:t>. </a:t>
            </a:r>
            <a:endParaRPr dirty="0"/>
          </a:p>
          <a:p>
            <a:pPr marL="0" lvl="0" indent="0" algn="l" rtl="0">
              <a:lnSpc>
                <a:spcPct val="90000"/>
              </a:lnSpc>
              <a:spcBef>
                <a:spcPts val="1000"/>
              </a:spcBef>
              <a:spcAft>
                <a:spcPts val="0"/>
              </a:spcAft>
              <a:buClr>
                <a:schemeClr val="dk1"/>
              </a:buClr>
              <a:buSzPts val="2400"/>
              <a:buNone/>
            </a:pPr>
            <a:r>
              <a:rPr lang="en-US" dirty="0"/>
              <a:t>7) Balance of responsibility and power. </a:t>
            </a:r>
            <a:endParaRPr dirty="0"/>
          </a:p>
          <a:p>
            <a:pPr marL="0" lvl="0" indent="0" algn="l" rtl="0">
              <a:lnSpc>
                <a:spcPct val="90000"/>
              </a:lnSpc>
              <a:spcBef>
                <a:spcPts val="1000"/>
              </a:spcBef>
              <a:spcAft>
                <a:spcPts val="0"/>
              </a:spcAft>
              <a:buClr>
                <a:schemeClr val="dk1"/>
              </a:buClr>
              <a:buSzPts val="2400"/>
              <a:buNone/>
            </a:pPr>
            <a:r>
              <a:rPr lang="en-US" dirty="0"/>
              <a:t>8) Stockholder interests. </a:t>
            </a:r>
            <a:endParaRPr dirty="0"/>
          </a:p>
          <a:p>
            <a:pPr marL="0" lvl="0" indent="0" algn="l" rtl="0">
              <a:lnSpc>
                <a:spcPct val="90000"/>
              </a:lnSpc>
              <a:spcBef>
                <a:spcPts val="1000"/>
              </a:spcBef>
              <a:spcAft>
                <a:spcPts val="0"/>
              </a:spcAft>
              <a:buClr>
                <a:schemeClr val="dk1"/>
              </a:buClr>
              <a:buSzPts val="2400"/>
              <a:buNone/>
            </a:pPr>
            <a:r>
              <a:rPr lang="en-US" dirty="0"/>
              <a:t>9) Possession of Resources. </a:t>
            </a:r>
            <a:endParaRPr dirty="0"/>
          </a:p>
          <a:p>
            <a:pPr marL="0" lvl="0" indent="0" algn="l" rtl="0">
              <a:lnSpc>
                <a:spcPct val="90000"/>
              </a:lnSpc>
              <a:spcBef>
                <a:spcPts val="1000"/>
              </a:spcBef>
              <a:spcAft>
                <a:spcPts val="0"/>
              </a:spcAft>
              <a:buClr>
                <a:schemeClr val="dk1"/>
              </a:buClr>
              <a:buSzPts val="2400"/>
              <a:buNone/>
            </a:pPr>
            <a:r>
              <a:rPr lang="en-US" dirty="0"/>
              <a:t>10) Prevention is better than cure.  </a:t>
            </a:r>
            <a:endParaRP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43"/>
          <p:cNvSpPr txBox="1">
            <a:spLocks noGrp="1"/>
          </p:cNvSpPr>
          <p:nvPr>
            <p:ph type="title"/>
          </p:nvPr>
        </p:nvSpPr>
        <p:spPr>
          <a:xfrm>
            <a:off x="838200" y="504496"/>
            <a:ext cx="10515600" cy="88287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2"/>
              </a:buClr>
              <a:buSzPct val="100000"/>
              <a:buFont typeface="Arial"/>
              <a:buNone/>
            </a:pPr>
            <a:r>
              <a:rPr lang="en-US"/>
              <a:t>ARGUMENTS AGAINST SOCIAL RESPONSIBILITY OF BUSINESS:</a:t>
            </a:r>
            <a:endParaRPr/>
          </a:p>
        </p:txBody>
      </p:sp>
      <p:sp>
        <p:nvSpPr>
          <p:cNvPr id="291" name="Google Shape;291;p43"/>
          <p:cNvSpPr txBox="1">
            <a:spLocks noGrp="1"/>
          </p:cNvSpPr>
          <p:nvPr>
            <p:ph type="body" idx="1"/>
          </p:nvPr>
        </p:nvSpPr>
        <p:spPr>
          <a:xfrm>
            <a:off x="838200" y="1562794"/>
            <a:ext cx="10515600" cy="4614170"/>
          </a:xfrm>
          <a:prstGeom prst="rect">
            <a:avLst/>
          </a:prstGeom>
          <a:noFill/>
          <a:ln w="9525" cap="flat" cmpd="sng">
            <a:solidFill>
              <a:srgbClr val="DDDDDD"/>
            </a:solidFill>
            <a:prstDash val="solid"/>
            <a:round/>
            <a:headEnd type="none" w="sm" len="sm"/>
            <a:tailEnd type="none" w="sm" len="sm"/>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400"/>
              <a:buNone/>
            </a:pPr>
            <a:r>
              <a:rPr lang="en-US" dirty="0"/>
              <a:t>1) </a:t>
            </a:r>
            <a:r>
              <a:rPr lang="en-US" dirty="0">
                <a:highlight>
                  <a:srgbClr val="FFFF00"/>
                </a:highlight>
              </a:rPr>
              <a:t>Profit maximization</a:t>
            </a:r>
            <a:r>
              <a:rPr lang="en-US" dirty="0"/>
              <a:t> is the Ultimate Goal.</a:t>
            </a:r>
            <a:endParaRPr dirty="0"/>
          </a:p>
          <a:p>
            <a:pPr marL="0" lvl="0" indent="0" algn="l" rtl="0">
              <a:lnSpc>
                <a:spcPct val="90000"/>
              </a:lnSpc>
              <a:spcBef>
                <a:spcPts val="1000"/>
              </a:spcBef>
              <a:spcAft>
                <a:spcPts val="0"/>
              </a:spcAft>
              <a:buClr>
                <a:schemeClr val="dk1"/>
              </a:buClr>
              <a:buSzPts val="2400"/>
              <a:buNone/>
            </a:pPr>
            <a:r>
              <a:rPr lang="en-US" dirty="0"/>
              <a:t>2) Dilution of purpose. </a:t>
            </a:r>
            <a:endParaRPr dirty="0"/>
          </a:p>
          <a:p>
            <a:pPr marL="0" lvl="0" indent="0" algn="l" rtl="0">
              <a:lnSpc>
                <a:spcPct val="90000"/>
              </a:lnSpc>
              <a:spcBef>
                <a:spcPts val="1000"/>
              </a:spcBef>
              <a:spcAft>
                <a:spcPts val="0"/>
              </a:spcAft>
              <a:buClr>
                <a:schemeClr val="dk1"/>
              </a:buClr>
              <a:buSzPts val="2400"/>
              <a:buNone/>
            </a:pPr>
            <a:r>
              <a:rPr lang="en-US" dirty="0"/>
              <a:t>3) Society has to pay the cost.</a:t>
            </a:r>
            <a:endParaRPr dirty="0"/>
          </a:p>
          <a:p>
            <a:pPr marL="0" lvl="0" indent="0" algn="l" rtl="0">
              <a:lnSpc>
                <a:spcPct val="90000"/>
              </a:lnSpc>
              <a:spcBef>
                <a:spcPts val="1000"/>
              </a:spcBef>
              <a:spcAft>
                <a:spcPts val="0"/>
              </a:spcAft>
              <a:buClr>
                <a:schemeClr val="dk1"/>
              </a:buClr>
              <a:buSzPts val="2400"/>
              <a:buNone/>
            </a:pPr>
            <a:r>
              <a:rPr lang="en-US" dirty="0"/>
              <a:t>4) Too much power. </a:t>
            </a:r>
            <a:endParaRPr dirty="0"/>
          </a:p>
          <a:p>
            <a:pPr marL="0" lvl="0" indent="0" algn="l" rtl="0">
              <a:lnSpc>
                <a:spcPct val="90000"/>
              </a:lnSpc>
              <a:spcBef>
                <a:spcPts val="1000"/>
              </a:spcBef>
              <a:spcAft>
                <a:spcPts val="0"/>
              </a:spcAft>
              <a:buClr>
                <a:schemeClr val="dk1"/>
              </a:buClr>
              <a:buSzPts val="2400"/>
              <a:buNone/>
            </a:pPr>
            <a:r>
              <a:rPr lang="en-US" dirty="0"/>
              <a:t>5) Lack of skills.</a:t>
            </a:r>
            <a:endParaRPr dirty="0"/>
          </a:p>
          <a:p>
            <a:pPr marL="0" lvl="0" indent="0" algn="l" rtl="0">
              <a:lnSpc>
                <a:spcPct val="90000"/>
              </a:lnSpc>
              <a:spcBef>
                <a:spcPts val="1000"/>
              </a:spcBef>
              <a:spcAft>
                <a:spcPts val="0"/>
              </a:spcAft>
              <a:buClr>
                <a:schemeClr val="dk1"/>
              </a:buClr>
              <a:buSzPts val="2400"/>
              <a:buNone/>
            </a:pPr>
            <a:r>
              <a:rPr lang="en-US" dirty="0"/>
              <a:t>6) Lack of Accountability. </a:t>
            </a:r>
            <a:endParaRPr dirty="0"/>
          </a:p>
          <a:p>
            <a:pPr marL="0" lvl="0" indent="0" algn="l" rtl="0">
              <a:lnSpc>
                <a:spcPct val="90000"/>
              </a:lnSpc>
              <a:spcBef>
                <a:spcPts val="1000"/>
              </a:spcBef>
              <a:spcAft>
                <a:spcPts val="0"/>
              </a:spcAft>
              <a:buClr>
                <a:schemeClr val="dk1"/>
              </a:buClr>
              <a:buSzPts val="2400"/>
              <a:buNone/>
            </a:pPr>
            <a:r>
              <a:rPr lang="en-US" dirty="0"/>
              <a:t>7)Lack of Broad Support. </a:t>
            </a:r>
            <a:endParaRPr dirty="0"/>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44"/>
          <p:cNvSpPr txBox="1">
            <a:spLocks noGrp="1"/>
          </p:cNvSpPr>
          <p:nvPr>
            <p:ph type="title"/>
          </p:nvPr>
        </p:nvSpPr>
        <p:spPr>
          <a:xfrm>
            <a:off x="838200" y="504496"/>
            <a:ext cx="10515600" cy="88287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3200"/>
              <a:buFont typeface="Arial"/>
              <a:buNone/>
            </a:pPr>
            <a:r>
              <a:rPr lang="en-US"/>
              <a:t>GREEN BANKING:</a:t>
            </a:r>
            <a:endParaRPr/>
          </a:p>
        </p:txBody>
      </p:sp>
      <p:sp>
        <p:nvSpPr>
          <p:cNvPr id="297" name="Google Shape;297;p44"/>
          <p:cNvSpPr txBox="1">
            <a:spLocks noGrp="1"/>
          </p:cNvSpPr>
          <p:nvPr>
            <p:ph type="body" idx="1"/>
          </p:nvPr>
        </p:nvSpPr>
        <p:spPr>
          <a:xfrm>
            <a:off x="838200" y="1285448"/>
            <a:ext cx="10515600" cy="5272866"/>
          </a:xfrm>
          <a:prstGeom prst="rect">
            <a:avLst/>
          </a:prstGeom>
          <a:noFill/>
          <a:ln w="9525" cap="flat" cmpd="sng">
            <a:solidFill>
              <a:srgbClr val="DDDDDD"/>
            </a:solidFill>
            <a:prstDash val="solid"/>
            <a:round/>
            <a:headEnd type="none" w="sm" len="sm"/>
            <a:tailEnd type="none" w="sm" len="sm"/>
          </a:ln>
        </p:spPr>
        <p:txBody>
          <a:bodyPr spcFirstLastPara="1" wrap="square" lIns="91425" tIns="45700" rIns="91425" bIns="45700" anchor="t" anchorCtr="0">
            <a:normAutofit fontScale="95833" lnSpcReduction="10000"/>
          </a:bodyPr>
          <a:lstStyle/>
          <a:p>
            <a:pPr marL="0" lvl="0" indent="0" algn="l" rtl="0">
              <a:lnSpc>
                <a:spcPct val="90000"/>
              </a:lnSpc>
              <a:spcBef>
                <a:spcPts val="0"/>
              </a:spcBef>
              <a:spcAft>
                <a:spcPts val="0"/>
              </a:spcAft>
              <a:buClr>
                <a:schemeClr val="dk1"/>
              </a:buClr>
              <a:buSzPct val="100000"/>
              <a:buNone/>
            </a:pPr>
            <a:r>
              <a:rPr lang="en-US" b="1" dirty="0"/>
              <a:t>* </a:t>
            </a:r>
            <a:r>
              <a:rPr lang="en-US" b="0" dirty="0"/>
              <a:t>Due to </a:t>
            </a:r>
            <a:r>
              <a:rPr lang="en-US" b="0" dirty="0">
                <a:highlight>
                  <a:srgbClr val="FFFF00"/>
                </a:highlight>
              </a:rPr>
              <a:t>strict environmental disciplines </a:t>
            </a:r>
            <a:r>
              <a:rPr lang="en-US" b="0" dirty="0"/>
              <a:t>imposed by the competent authorities across the countries, the industries would have to follow certain standards to run their business.</a:t>
            </a:r>
            <a:endParaRPr dirty="0"/>
          </a:p>
          <a:p>
            <a:pPr marL="0" lvl="0" indent="0" algn="l" rtl="0">
              <a:lnSpc>
                <a:spcPct val="90000"/>
              </a:lnSpc>
              <a:spcBef>
                <a:spcPts val="1000"/>
              </a:spcBef>
              <a:spcAft>
                <a:spcPts val="0"/>
              </a:spcAft>
              <a:buClr>
                <a:schemeClr val="dk1"/>
              </a:buClr>
              <a:buSzPct val="100000"/>
              <a:buNone/>
            </a:pPr>
            <a:r>
              <a:rPr lang="en-US" sz="2500" b="1" dirty="0"/>
              <a:t>* </a:t>
            </a:r>
            <a:r>
              <a:rPr lang="en-US" sz="2500" b="0" dirty="0"/>
              <a:t>In case of failure, it would lead to closure of the industry leading to a likelihood of default to the bank. </a:t>
            </a:r>
            <a:endParaRPr dirty="0"/>
          </a:p>
          <a:p>
            <a:pPr marL="0" lvl="0" indent="0" algn="l" rtl="0">
              <a:lnSpc>
                <a:spcPct val="90000"/>
              </a:lnSpc>
              <a:spcBef>
                <a:spcPts val="1000"/>
              </a:spcBef>
              <a:spcAft>
                <a:spcPts val="0"/>
              </a:spcAft>
              <a:buClr>
                <a:schemeClr val="dk1"/>
              </a:buClr>
              <a:buSzPct val="100000"/>
              <a:buNone/>
            </a:pPr>
            <a:r>
              <a:rPr lang="en-US" sz="2500" b="1" dirty="0"/>
              <a:t>* </a:t>
            </a:r>
            <a:r>
              <a:rPr lang="en-US" sz="2500" b="0" dirty="0"/>
              <a:t>In the recent years the banking industry is focusing on great deal of protecting natural resources and thereby facilitating the green banking and go-green elements in their systems.</a:t>
            </a:r>
            <a:endParaRPr dirty="0"/>
          </a:p>
          <a:p>
            <a:pPr marL="0" lvl="0" indent="0" algn="l" rtl="0">
              <a:lnSpc>
                <a:spcPct val="90000"/>
              </a:lnSpc>
              <a:spcBef>
                <a:spcPts val="1000"/>
              </a:spcBef>
              <a:spcAft>
                <a:spcPts val="0"/>
              </a:spcAft>
              <a:buClr>
                <a:schemeClr val="dk1"/>
              </a:buClr>
              <a:buSzPct val="100000"/>
              <a:buNone/>
            </a:pPr>
            <a:r>
              <a:rPr lang="en-US" sz="2500" b="1" dirty="0"/>
              <a:t>* </a:t>
            </a:r>
            <a:r>
              <a:rPr lang="en-US" sz="2500" b="0" dirty="0"/>
              <a:t>The importance of Green Banking is immense for both the banks and economy by avoiding the credit risk and reputation risks involved in banking sector.</a:t>
            </a:r>
            <a:endParaRPr dirty="0"/>
          </a:p>
          <a:p>
            <a:pPr marL="0" lvl="0" indent="0" algn="l" rtl="0">
              <a:lnSpc>
                <a:spcPct val="90000"/>
              </a:lnSpc>
              <a:spcBef>
                <a:spcPts val="1000"/>
              </a:spcBef>
              <a:spcAft>
                <a:spcPts val="0"/>
              </a:spcAft>
              <a:buClr>
                <a:schemeClr val="dk1"/>
              </a:buClr>
              <a:buSzPct val="100000"/>
              <a:buNone/>
            </a:pPr>
            <a:r>
              <a:rPr lang="en-US" sz="2500" b="1" dirty="0">
                <a:highlight>
                  <a:srgbClr val="FFFF00"/>
                </a:highlight>
              </a:rPr>
              <a:t>* </a:t>
            </a:r>
            <a:r>
              <a:rPr lang="en-US" sz="2500" b="0" dirty="0">
                <a:highlight>
                  <a:srgbClr val="FFFF00"/>
                </a:highlight>
              </a:rPr>
              <a:t>Environmental impact might </a:t>
            </a:r>
            <a:r>
              <a:rPr lang="en-US" sz="2500" b="0" dirty="0"/>
              <a:t>affect the quality of assets and also rate of Return of banks in the long-run. </a:t>
            </a:r>
            <a:endParaRPr dirty="0"/>
          </a:p>
          <a:p>
            <a:pPr marL="0" lvl="0" indent="0" algn="l" rtl="0">
              <a:lnSpc>
                <a:spcPct val="90000"/>
              </a:lnSpc>
              <a:spcBef>
                <a:spcPts val="1000"/>
              </a:spcBef>
              <a:spcAft>
                <a:spcPts val="0"/>
              </a:spcAft>
              <a:buClr>
                <a:schemeClr val="dk1"/>
              </a:buClr>
              <a:buSzPct val="100000"/>
              <a:buNone/>
            </a:pPr>
            <a:r>
              <a:rPr lang="en-US" sz="2500" b="1" dirty="0"/>
              <a:t>* </a:t>
            </a:r>
            <a:r>
              <a:rPr lang="en-US" sz="2500" b="0" dirty="0"/>
              <a:t>Thus the banks should go green and Play </a:t>
            </a:r>
            <a:r>
              <a:rPr lang="en-US" sz="2500" b="0" dirty="0">
                <a:highlight>
                  <a:srgbClr val="FFFF00"/>
                </a:highlight>
              </a:rPr>
              <a:t>a pro-active role </a:t>
            </a:r>
            <a:r>
              <a:rPr lang="en-US" sz="2500" b="0" dirty="0"/>
              <a:t>to take </a:t>
            </a:r>
            <a:r>
              <a:rPr lang="en-US" sz="2500" b="0" u="sng" dirty="0"/>
              <a:t>environmental and ecological aspects as part of their lending principle.</a:t>
            </a:r>
            <a:endParaRPr u="sng"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45"/>
          <p:cNvSpPr txBox="1">
            <a:spLocks noGrp="1"/>
          </p:cNvSpPr>
          <p:nvPr>
            <p:ph type="title"/>
          </p:nvPr>
        </p:nvSpPr>
        <p:spPr>
          <a:xfrm>
            <a:off x="838200" y="504496"/>
            <a:ext cx="10515600" cy="88287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2"/>
              </a:buClr>
              <a:buSzPct val="100000"/>
              <a:buFont typeface="Arial"/>
              <a:buNone/>
            </a:pPr>
            <a:r>
              <a:rPr lang="en-US"/>
              <a:t>IMPACT OF LEGAL FACTORS IN STRATEGIC MANAGEMENT:</a:t>
            </a:r>
            <a:endParaRPr/>
          </a:p>
        </p:txBody>
      </p:sp>
      <p:sp>
        <p:nvSpPr>
          <p:cNvPr id="303" name="Google Shape;303;p45"/>
          <p:cNvSpPr txBox="1">
            <a:spLocks noGrp="1"/>
          </p:cNvSpPr>
          <p:nvPr>
            <p:ph type="body" idx="1"/>
          </p:nvPr>
        </p:nvSpPr>
        <p:spPr>
          <a:xfrm>
            <a:off x="838200" y="1562794"/>
            <a:ext cx="10515600" cy="4614170"/>
          </a:xfrm>
          <a:prstGeom prst="rect">
            <a:avLst/>
          </a:prstGeom>
          <a:noFill/>
          <a:ln w="9525" cap="flat" cmpd="sng">
            <a:solidFill>
              <a:srgbClr val="DDDDDD"/>
            </a:solidFill>
            <a:prstDash val="solid"/>
            <a:round/>
            <a:headEnd type="none" w="sm" len="sm"/>
            <a:tailEnd type="none" w="sm" len="sm"/>
          </a:ln>
        </p:spPr>
        <p:txBody>
          <a:bodyPr spcFirstLastPara="1" wrap="square" lIns="91425" tIns="45700" rIns="91425" bIns="45700" anchor="t" anchorCtr="0">
            <a:normAutofit fontScale="95833" lnSpcReduction="10000"/>
          </a:bodyPr>
          <a:lstStyle/>
          <a:p>
            <a:pPr marL="0" lvl="0" indent="0" algn="l" rtl="0">
              <a:lnSpc>
                <a:spcPct val="90000"/>
              </a:lnSpc>
              <a:spcBef>
                <a:spcPts val="0"/>
              </a:spcBef>
              <a:spcAft>
                <a:spcPts val="0"/>
              </a:spcAft>
              <a:buClr>
                <a:schemeClr val="dk1"/>
              </a:buClr>
              <a:buSzPct val="100000"/>
              <a:buNone/>
            </a:pPr>
            <a:r>
              <a:rPr lang="en-US"/>
              <a:t>1) Pressurizes business to focus on quality of products and services. </a:t>
            </a:r>
            <a:endParaRPr/>
          </a:p>
          <a:p>
            <a:pPr marL="0" lvl="0" indent="0" algn="l" rtl="0">
              <a:lnSpc>
                <a:spcPct val="90000"/>
              </a:lnSpc>
              <a:spcBef>
                <a:spcPts val="1000"/>
              </a:spcBef>
              <a:spcAft>
                <a:spcPts val="0"/>
              </a:spcAft>
              <a:buClr>
                <a:schemeClr val="dk1"/>
              </a:buClr>
              <a:buSzPct val="100000"/>
              <a:buNone/>
            </a:pPr>
            <a:r>
              <a:rPr lang="en-US"/>
              <a:t>2) Adoption of appropriate pricing policies. </a:t>
            </a:r>
            <a:endParaRPr/>
          </a:p>
          <a:p>
            <a:pPr marL="0" lvl="0" indent="0" algn="l" rtl="0">
              <a:lnSpc>
                <a:spcPct val="90000"/>
              </a:lnSpc>
              <a:spcBef>
                <a:spcPts val="1000"/>
              </a:spcBef>
              <a:spcAft>
                <a:spcPts val="0"/>
              </a:spcAft>
              <a:buClr>
                <a:schemeClr val="dk1"/>
              </a:buClr>
              <a:buSzPct val="100000"/>
              <a:buNone/>
            </a:pPr>
            <a:r>
              <a:rPr lang="en-US"/>
              <a:t>3) Emphasis on employee safety.</a:t>
            </a:r>
            <a:endParaRPr/>
          </a:p>
          <a:p>
            <a:pPr marL="0" lvl="0" indent="0" algn="l" rtl="0">
              <a:lnSpc>
                <a:spcPct val="90000"/>
              </a:lnSpc>
              <a:spcBef>
                <a:spcPts val="1000"/>
              </a:spcBef>
              <a:spcAft>
                <a:spcPts val="0"/>
              </a:spcAft>
              <a:buClr>
                <a:schemeClr val="dk1"/>
              </a:buClr>
              <a:buSzPct val="100000"/>
              <a:buNone/>
            </a:pPr>
            <a:r>
              <a:rPr lang="en-US"/>
              <a:t>4) Avoid monopolistic competition. </a:t>
            </a:r>
            <a:endParaRPr/>
          </a:p>
          <a:p>
            <a:pPr marL="0" lvl="0" indent="0" algn="l" rtl="0">
              <a:lnSpc>
                <a:spcPct val="90000"/>
              </a:lnSpc>
              <a:spcBef>
                <a:spcPts val="1000"/>
              </a:spcBef>
              <a:spcAft>
                <a:spcPts val="0"/>
              </a:spcAft>
              <a:buClr>
                <a:schemeClr val="dk1"/>
              </a:buClr>
              <a:buSzPct val="100000"/>
              <a:buNone/>
            </a:pPr>
            <a:r>
              <a:rPr lang="en-US"/>
              <a:t>5) Enhance the competitive edge of the firm. </a:t>
            </a:r>
            <a:endParaRPr/>
          </a:p>
          <a:p>
            <a:pPr marL="0" lvl="0" indent="0" algn="l" rtl="0">
              <a:lnSpc>
                <a:spcPct val="90000"/>
              </a:lnSpc>
              <a:spcBef>
                <a:spcPts val="1000"/>
              </a:spcBef>
              <a:spcAft>
                <a:spcPts val="0"/>
              </a:spcAft>
              <a:buClr>
                <a:schemeClr val="dk1"/>
              </a:buClr>
              <a:buSzPct val="100000"/>
              <a:buNone/>
            </a:pPr>
            <a:r>
              <a:rPr lang="en-US"/>
              <a:t>6) Provides regulatory framework for business activity. </a:t>
            </a:r>
            <a:endParaRPr/>
          </a:p>
          <a:p>
            <a:pPr marL="0" lvl="0" indent="0" algn="l" rtl="0">
              <a:lnSpc>
                <a:spcPct val="90000"/>
              </a:lnSpc>
              <a:spcBef>
                <a:spcPts val="1000"/>
              </a:spcBef>
              <a:spcAft>
                <a:spcPts val="0"/>
              </a:spcAft>
              <a:buClr>
                <a:schemeClr val="dk1"/>
              </a:buClr>
              <a:buSzPct val="100000"/>
              <a:buNone/>
            </a:pPr>
            <a:r>
              <a:rPr lang="en-US"/>
              <a:t>7) Protection of the environment.</a:t>
            </a:r>
            <a:endParaRPr/>
          </a:p>
          <a:p>
            <a:pPr marL="0" lvl="0" indent="0" algn="l" rtl="0">
              <a:lnSpc>
                <a:spcPct val="90000"/>
              </a:lnSpc>
              <a:spcBef>
                <a:spcPts val="1000"/>
              </a:spcBef>
              <a:spcAft>
                <a:spcPts val="0"/>
              </a:spcAft>
              <a:buClr>
                <a:schemeClr val="dk1"/>
              </a:buClr>
              <a:buSzPct val="100000"/>
              <a:buNone/>
            </a:pPr>
            <a:r>
              <a:rPr lang="en-US"/>
              <a:t>8) Social welfare.</a:t>
            </a:r>
            <a:endParaRPr/>
          </a:p>
          <a:p>
            <a:pPr marL="0" lvl="0" indent="0" algn="l" rtl="0">
              <a:lnSpc>
                <a:spcPct val="90000"/>
              </a:lnSpc>
              <a:spcBef>
                <a:spcPts val="1000"/>
              </a:spcBef>
              <a:spcAft>
                <a:spcPts val="0"/>
              </a:spcAft>
              <a:buClr>
                <a:schemeClr val="dk1"/>
              </a:buClr>
              <a:buSzPct val="100000"/>
              <a:buNone/>
            </a:pPr>
            <a:r>
              <a:rPr lang="en-US" b="1"/>
              <a:t>The following are the importance of legal authority for the banking sector :</a:t>
            </a:r>
            <a:endParaRPr/>
          </a:p>
          <a:p>
            <a:pPr marL="0" lvl="0" indent="0" algn="l" rtl="0">
              <a:lnSpc>
                <a:spcPct val="90000"/>
              </a:lnSpc>
              <a:spcBef>
                <a:spcPts val="1000"/>
              </a:spcBef>
              <a:spcAft>
                <a:spcPts val="0"/>
              </a:spcAft>
              <a:buClr>
                <a:schemeClr val="dk1"/>
              </a:buClr>
              <a:buSzPct val="100000"/>
              <a:buNone/>
            </a:pPr>
            <a:r>
              <a:rPr lang="en-US" b="0"/>
              <a:t>1) It fixes the bench mark standard of capital adequacy and prudential norms for key performance areas and thereby ensures the soundness in the system. </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46"/>
          <p:cNvSpPr txBox="1">
            <a:spLocks noGrp="1"/>
          </p:cNvSpPr>
          <p:nvPr>
            <p:ph type="body" idx="1"/>
          </p:nvPr>
        </p:nvSpPr>
        <p:spPr>
          <a:xfrm>
            <a:off x="838199" y="1121915"/>
            <a:ext cx="10515600" cy="5370883"/>
          </a:xfrm>
          <a:prstGeom prst="rect">
            <a:avLst/>
          </a:prstGeom>
          <a:noFill/>
          <a:ln w="9525" cap="flat" cmpd="sng">
            <a:solidFill>
              <a:srgbClr val="DDDDDD"/>
            </a:solidFill>
            <a:prstDash val="solid"/>
            <a:round/>
            <a:headEnd type="none" w="sm" len="sm"/>
            <a:tailEnd type="none" w="sm" len="sm"/>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400"/>
              <a:buNone/>
            </a:pPr>
            <a:r>
              <a:rPr lang="en-US" dirty="0"/>
              <a:t>2) Formulation of best practices in the areas of risk management,  provisioning,  disclosures, and credit delivery.</a:t>
            </a:r>
            <a:endParaRPr dirty="0"/>
          </a:p>
          <a:p>
            <a:pPr marL="0" lvl="0" indent="0" algn="l" rtl="0">
              <a:lnSpc>
                <a:spcPct val="90000"/>
              </a:lnSpc>
              <a:spcBef>
                <a:spcPts val="1000"/>
              </a:spcBef>
              <a:spcAft>
                <a:spcPts val="0"/>
              </a:spcAft>
              <a:buClr>
                <a:schemeClr val="dk1"/>
              </a:buClr>
              <a:buSzPts val="2400"/>
              <a:buNone/>
            </a:pPr>
            <a:r>
              <a:rPr lang="en-US" dirty="0"/>
              <a:t>3) Adoption </a:t>
            </a:r>
            <a:r>
              <a:rPr lang="en-US" dirty="0">
                <a:highlight>
                  <a:srgbClr val="FFFF00"/>
                </a:highlight>
              </a:rPr>
              <a:t>of good corporate governance system. </a:t>
            </a:r>
            <a:endParaRPr dirty="0">
              <a:highlight>
                <a:srgbClr val="FFFF00"/>
              </a:highlight>
            </a:endParaRPr>
          </a:p>
          <a:p>
            <a:pPr marL="0" lvl="0" indent="0" algn="l" rtl="0">
              <a:lnSpc>
                <a:spcPct val="90000"/>
              </a:lnSpc>
              <a:spcBef>
                <a:spcPts val="1000"/>
              </a:spcBef>
              <a:spcAft>
                <a:spcPts val="0"/>
              </a:spcAft>
              <a:buClr>
                <a:schemeClr val="dk1"/>
              </a:buClr>
              <a:buSzPts val="2400"/>
              <a:buNone/>
            </a:pPr>
            <a:r>
              <a:rPr lang="en-US" dirty="0"/>
              <a:t>4) The development of institutional framework for the benefits of the customers. </a:t>
            </a:r>
            <a:endParaRPr dirty="0"/>
          </a:p>
          <a:p>
            <a:pPr marL="0" lvl="0" indent="0" algn="l" rtl="0">
              <a:lnSpc>
                <a:spcPct val="90000"/>
              </a:lnSpc>
              <a:spcBef>
                <a:spcPts val="1000"/>
              </a:spcBef>
              <a:spcAft>
                <a:spcPts val="0"/>
              </a:spcAft>
              <a:buClr>
                <a:schemeClr val="dk1"/>
              </a:buClr>
              <a:buSzPts val="2400"/>
              <a:buNone/>
            </a:pPr>
            <a:r>
              <a:rPr lang="en-US" dirty="0"/>
              <a:t>5) Regulates the entry and exit borders in case of cross border institutions.</a:t>
            </a:r>
            <a:endParaRPr dirty="0"/>
          </a:p>
          <a:p>
            <a:pPr marL="0" lvl="0" indent="0" algn="l" rtl="0">
              <a:lnSpc>
                <a:spcPct val="90000"/>
              </a:lnSpc>
              <a:spcBef>
                <a:spcPts val="1000"/>
              </a:spcBef>
              <a:spcAft>
                <a:spcPts val="0"/>
              </a:spcAft>
              <a:buClr>
                <a:schemeClr val="dk1"/>
              </a:buClr>
              <a:buSzPts val="2400"/>
              <a:buNone/>
            </a:pPr>
            <a:r>
              <a:rPr lang="en-US" dirty="0"/>
              <a:t>6) It helps to integrate the various financial systems and keep the systems contemporary and competitive. </a:t>
            </a:r>
            <a:endParaRP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47"/>
          <p:cNvSpPr txBox="1">
            <a:spLocks noGrp="1"/>
          </p:cNvSpPr>
          <p:nvPr>
            <p:ph type="title"/>
          </p:nvPr>
        </p:nvSpPr>
        <p:spPr>
          <a:xfrm>
            <a:off x="838200" y="504496"/>
            <a:ext cx="10515600" cy="88287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3200"/>
              <a:buFont typeface="Arial"/>
              <a:buNone/>
            </a:pPr>
            <a:r>
              <a:rPr lang="en-US"/>
              <a:t>SWOT ANALYSIS :</a:t>
            </a:r>
            <a:endParaRPr/>
          </a:p>
        </p:txBody>
      </p:sp>
      <p:sp>
        <p:nvSpPr>
          <p:cNvPr id="314" name="Google Shape;314;p47"/>
          <p:cNvSpPr txBox="1">
            <a:spLocks noGrp="1"/>
          </p:cNvSpPr>
          <p:nvPr>
            <p:ph type="body" idx="1"/>
          </p:nvPr>
        </p:nvSpPr>
        <p:spPr>
          <a:xfrm>
            <a:off x="838200" y="1562794"/>
            <a:ext cx="10515600" cy="4614170"/>
          </a:xfrm>
          <a:prstGeom prst="rect">
            <a:avLst/>
          </a:prstGeom>
          <a:noFill/>
          <a:ln w="9525" cap="flat" cmpd="sng">
            <a:solidFill>
              <a:srgbClr val="DDDDDD"/>
            </a:solidFill>
            <a:prstDash val="solid"/>
            <a:round/>
            <a:headEnd type="none" w="sm" len="sm"/>
            <a:tailEnd type="none" w="sm" len="sm"/>
          </a:ln>
        </p:spPr>
        <p:txBody>
          <a:bodyPr spcFirstLastPara="1" wrap="square" lIns="91425" tIns="45700" rIns="91425" bIns="45700" anchor="t" anchorCtr="0">
            <a:normAutofit fontScale="95833" lnSpcReduction="10000"/>
          </a:bodyPr>
          <a:lstStyle/>
          <a:p>
            <a:pPr marL="0" lvl="0" indent="0" algn="l" rtl="0">
              <a:lnSpc>
                <a:spcPct val="90000"/>
              </a:lnSpc>
              <a:spcBef>
                <a:spcPts val="0"/>
              </a:spcBef>
              <a:spcAft>
                <a:spcPts val="0"/>
              </a:spcAft>
              <a:buClr>
                <a:schemeClr val="dk1"/>
              </a:buClr>
              <a:buSzPct val="100000"/>
              <a:buNone/>
            </a:pPr>
            <a:r>
              <a:rPr lang="en-US" b="1"/>
              <a:t>* </a:t>
            </a:r>
            <a:r>
              <a:rPr lang="en-US"/>
              <a:t>SWOT analysis is one of the primary steps in strategic management. It is the acronym for explaining strengths, weakness,  opportunities,  and threats for any specific organization.</a:t>
            </a:r>
            <a:endParaRPr/>
          </a:p>
          <a:p>
            <a:pPr marL="0" lvl="0" indent="0" algn="l" rtl="0">
              <a:lnSpc>
                <a:spcPct val="90000"/>
              </a:lnSpc>
              <a:spcBef>
                <a:spcPts val="1000"/>
              </a:spcBef>
              <a:spcAft>
                <a:spcPts val="0"/>
              </a:spcAft>
              <a:buClr>
                <a:schemeClr val="dk1"/>
              </a:buClr>
              <a:buSzPct val="100000"/>
              <a:buNone/>
            </a:pPr>
            <a:r>
              <a:rPr lang="en-US" b="1"/>
              <a:t>*</a:t>
            </a:r>
            <a:r>
              <a:rPr lang="en-US"/>
              <a:t> SWOT is a structured planning method used to evaluate the strengt, weakness, opportunities,  and threats involved in a project or in a business venture.</a:t>
            </a:r>
            <a:endParaRPr/>
          </a:p>
          <a:p>
            <a:pPr marL="0" lvl="0" indent="0" algn="l" rtl="0">
              <a:lnSpc>
                <a:spcPct val="90000"/>
              </a:lnSpc>
              <a:spcBef>
                <a:spcPts val="1000"/>
              </a:spcBef>
              <a:spcAft>
                <a:spcPts val="0"/>
              </a:spcAft>
              <a:buClr>
                <a:schemeClr val="dk1"/>
              </a:buClr>
              <a:buSzPct val="100000"/>
              <a:buNone/>
            </a:pPr>
            <a:r>
              <a:rPr lang="en-US" b="1"/>
              <a:t>* </a:t>
            </a:r>
            <a:r>
              <a:rPr lang="en-US" b="0"/>
              <a:t>Some authors call SWOT as SCOT ( Strength, Contains,  Opportunities, and Threats)  or ETOP ( Environment,  Threat, and Opportunities,  Profile).</a:t>
            </a:r>
            <a:endParaRPr/>
          </a:p>
          <a:p>
            <a:pPr marL="0" lvl="0" indent="0" algn="l" rtl="0">
              <a:lnSpc>
                <a:spcPct val="90000"/>
              </a:lnSpc>
              <a:spcBef>
                <a:spcPts val="1000"/>
              </a:spcBef>
              <a:spcAft>
                <a:spcPts val="0"/>
              </a:spcAft>
              <a:buClr>
                <a:schemeClr val="dk1"/>
              </a:buClr>
              <a:buSzPct val="100000"/>
              <a:buNone/>
            </a:pPr>
            <a:r>
              <a:rPr lang="en-US" b="1"/>
              <a:t>- STRENGTH. </a:t>
            </a:r>
            <a:endParaRPr/>
          </a:p>
          <a:p>
            <a:pPr marL="0" lvl="0" indent="0" algn="l" rtl="0">
              <a:lnSpc>
                <a:spcPct val="90000"/>
              </a:lnSpc>
              <a:spcBef>
                <a:spcPts val="1000"/>
              </a:spcBef>
              <a:spcAft>
                <a:spcPts val="0"/>
              </a:spcAft>
              <a:buClr>
                <a:schemeClr val="dk1"/>
              </a:buClr>
              <a:buSzPct val="100000"/>
              <a:buNone/>
            </a:pPr>
            <a:r>
              <a:rPr lang="en-US" b="1"/>
              <a:t>- WEAKNESS. </a:t>
            </a:r>
            <a:endParaRPr/>
          </a:p>
          <a:p>
            <a:pPr marL="0" lvl="0" indent="0" algn="l" rtl="0">
              <a:lnSpc>
                <a:spcPct val="90000"/>
              </a:lnSpc>
              <a:spcBef>
                <a:spcPts val="1000"/>
              </a:spcBef>
              <a:spcAft>
                <a:spcPts val="0"/>
              </a:spcAft>
              <a:buClr>
                <a:schemeClr val="dk1"/>
              </a:buClr>
              <a:buSzPct val="100000"/>
              <a:buNone/>
            </a:pPr>
            <a:r>
              <a:rPr lang="en-US" b="1"/>
              <a:t>- OPPORTUNITIES. </a:t>
            </a:r>
            <a:endParaRPr/>
          </a:p>
          <a:p>
            <a:pPr marL="0" lvl="0" indent="0" algn="l" rtl="0">
              <a:lnSpc>
                <a:spcPct val="90000"/>
              </a:lnSpc>
              <a:spcBef>
                <a:spcPts val="1000"/>
              </a:spcBef>
              <a:spcAft>
                <a:spcPts val="0"/>
              </a:spcAft>
              <a:buClr>
                <a:schemeClr val="dk1"/>
              </a:buClr>
              <a:buSzPct val="100000"/>
              <a:buNone/>
            </a:pPr>
            <a:r>
              <a:rPr lang="en-US" b="1"/>
              <a:t>- THREATS. </a:t>
            </a:r>
            <a:r>
              <a:rPr lang="en-US"/>
              <a:t> </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48"/>
          <p:cNvSpPr txBox="1">
            <a:spLocks noGrp="1"/>
          </p:cNvSpPr>
          <p:nvPr>
            <p:ph type="title"/>
          </p:nvPr>
        </p:nvSpPr>
        <p:spPr>
          <a:xfrm>
            <a:off x="3637422" y="3429000"/>
            <a:ext cx="8031319" cy="2054302"/>
          </a:xfrm>
          <a:prstGeom prst="rect">
            <a:avLst/>
          </a:prstGeom>
          <a:solidFill>
            <a:srgbClr val="000000"/>
          </a:solidFill>
          <a:ln w="9525" cap="flat" cmpd="sng">
            <a:solidFill>
              <a:srgbClr val="65FF65"/>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9900"/>
              <a:buFont typeface="Arial"/>
              <a:buNone/>
            </a:pPr>
            <a:r>
              <a:rPr lang="en-US" sz="9900"/>
              <a:t>THANK YOU. </a:t>
            </a:r>
            <a:endParaRPr sz="99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5"/>
          <p:cNvSpPr txBox="1"/>
          <p:nvPr/>
        </p:nvSpPr>
        <p:spPr>
          <a:xfrm>
            <a:off x="838199" y="623878"/>
            <a:ext cx="10405251" cy="155194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i="0" u="none" strike="noStrike" cap="none">
                <a:solidFill>
                  <a:srgbClr val="000000"/>
                </a:solidFill>
                <a:latin typeface="Arial"/>
                <a:ea typeface="Arial"/>
                <a:cs typeface="Arial"/>
                <a:sym typeface="Arial"/>
              </a:rPr>
              <a:t>NATIONAL AND GLOBAL BUSINESS ENVIRONMENT:  </a:t>
            </a:r>
            <a:endParaRPr/>
          </a:p>
          <a:p>
            <a:pPr marL="0" marR="0" lvl="0" indent="0" algn="l" rtl="0">
              <a:spcBef>
                <a:spcPts val="0"/>
              </a:spcBef>
              <a:spcAft>
                <a:spcPts val="0"/>
              </a:spcAft>
              <a:buNone/>
            </a:pPr>
            <a:endParaRPr sz="2800">
              <a:solidFill>
                <a:srgbClr val="000000"/>
              </a:solidFill>
              <a:latin typeface="Arial"/>
              <a:ea typeface="Arial"/>
              <a:cs typeface="Arial"/>
              <a:sym typeface="Arial"/>
            </a:endParaRPr>
          </a:p>
        </p:txBody>
      </p:sp>
      <p:sp>
        <p:nvSpPr>
          <p:cNvPr id="107" name="Google Shape;107;p15"/>
          <p:cNvSpPr txBox="1">
            <a:spLocks noGrp="1"/>
          </p:cNvSpPr>
          <p:nvPr>
            <p:ph type="body" idx="1"/>
          </p:nvPr>
        </p:nvSpPr>
        <p:spPr>
          <a:xfrm>
            <a:off x="838199" y="1870665"/>
            <a:ext cx="10515600" cy="4332927"/>
          </a:xfrm>
          <a:prstGeom prst="rect">
            <a:avLst/>
          </a:prstGeom>
          <a:noFill/>
          <a:ln w="9525" cap="flat" cmpd="sng">
            <a:solidFill>
              <a:srgbClr val="DDDDDD"/>
            </a:solidFill>
            <a:prstDash val="solid"/>
            <a:round/>
            <a:headEnd type="none" w="sm" len="sm"/>
            <a:tailEnd type="none" w="sm" len="sm"/>
          </a:ln>
        </p:spPr>
        <p:txBody>
          <a:bodyPr spcFirstLastPara="1" wrap="square" lIns="91425" tIns="45700" rIns="91425" bIns="45700" anchor="t" anchorCtr="0">
            <a:normAutofit/>
          </a:bodyPr>
          <a:lstStyle/>
          <a:p>
            <a:pPr marL="0" lvl="0" indent="0" algn="l" rtl="0">
              <a:lnSpc>
                <a:spcPct val="150000"/>
              </a:lnSpc>
              <a:spcBef>
                <a:spcPts val="0"/>
              </a:spcBef>
              <a:spcAft>
                <a:spcPts val="0"/>
              </a:spcAft>
              <a:buClr>
                <a:schemeClr val="dk1"/>
              </a:buClr>
              <a:buSzPts val="3100"/>
              <a:buNone/>
            </a:pPr>
            <a:r>
              <a:rPr lang="en-US" sz="3100">
                <a:latin typeface="Arial"/>
                <a:ea typeface="Arial"/>
                <a:cs typeface="Arial"/>
                <a:sym typeface="Arial"/>
              </a:rPr>
              <a:t>1) Global Concentration.</a:t>
            </a:r>
            <a:endParaRPr/>
          </a:p>
          <a:p>
            <a:pPr marL="0" lvl="0" indent="0" algn="l" rtl="0">
              <a:lnSpc>
                <a:spcPct val="150000"/>
              </a:lnSpc>
              <a:spcBef>
                <a:spcPts val="1000"/>
              </a:spcBef>
              <a:spcAft>
                <a:spcPts val="0"/>
              </a:spcAft>
              <a:buClr>
                <a:schemeClr val="dk1"/>
              </a:buClr>
              <a:buSzPts val="3100"/>
              <a:buNone/>
            </a:pPr>
            <a:r>
              <a:rPr lang="en-US" sz="3100">
                <a:latin typeface="Arial"/>
                <a:ea typeface="Arial"/>
                <a:cs typeface="Arial"/>
                <a:sym typeface="Arial"/>
              </a:rPr>
              <a:t>2) Global Synergies.</a:t>
            </a:r>
            <a:endParaRPr/>
          </a:p>
          <a:p>
            <a:pPr marL="0" lvl="0" indent="0" algn="l" rtl="0">
              <a:lnSpc>
                <a:spcPct val="150000"/>
              </a:lnSpc>
              <a:spcBef>
                <a:spcPts val="1000"/>
              </a:spcBef>
              <a:spcAft>
                <a:spcPts val="0"/>
              </a:spcAft>
              <a:buClr>
                <a:schemeClr val="dk1"/>
              </a:buClr>
              <a:buSzPts val="3100"/>
              <a:buNone/>
            </a:pPr>
            <a:r>
              <a:rPr lang="en-US" sz="3100">
                <a:latin typeface="Arial"/>
                <a:ea typeface="Arial"/>
                <a:cs typeface="Arial"/>
                <a:sym typeface="Arial"/>
              </a:rPr>
              <a:t>3) Global Strategic Motivation.</a:t>
            </a:r>
            <a:endParaRPr/>
          </a:p>
          <a:p>
            <a:pPr marL="0" lvl="0" indent="0" algn="l" rtl="0">
              <a:lnSpc>
                <a:spcPct val="90000"/>
              </a:lnSpc>
              <a:spcBef>
                <a:spcPts val="1000"/>
              </a:spcBef>
              <a:spcAft>
                <a:spcPts val="0"/>
              </a:spcAft>
              <a:buClr>
                <a:schemeClr val="dk1"/>
              </a:buClr>
              <a:buSzPts val="2400"/>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6"/>
          <p:cNvSpPr txBox="1">
            <a:spLocks noGrp="1"/>
          </p:cNvSpPr>
          <p:nvPr>
            <p:ph type="body" idx="1"/>
          </p:nvPr>
        </p:nvSpPr>
        <p:spPr>
          <a:xfrm>
            <a:off x="419678" y="982017"/>
            <a:ext cx="11352645" cy="5434650"/>
          </a:xfrm>
          <a:prstGeom prst="rect">
            <a:avLst/>
          </a:prstGeom>
          <a:noFill/>
          <a:ln w="9525" cap="flat" cmpd="sng">
            <a:solidFill>
              <a:srgbClr val="DDDDDD"/>
            </a:solidFill>
            <a:prstDash val="solid"/>
            <a:round/>
            <a:headEnd type="none" w="sm" len="sm"/>
            <a:tailEnd type="none" w="sm" len="sm"/>
          </a:ln>
        </p:spPr>
        <p:txBody>
          <a:bodyPr spcFirstLastPara="1" wrap="square" lIns="91425" tIns="45700" rIns="91425" bIns="45700" anchor="t" anchorCtr="0">
            <a:normAutofit fontScale="95833" lnSpcReduction="10000"/>
          </a:bodyPr>
          <a:lstStyle/>
          <a:p>
            <a:pPr marL="0" lvl="0" indent="0" algn="l" rtl="0">
              <a:lnSpc>
                <a:spcPct val="90000"/>
              </a:lnSpc>
              <a:spcBef>
                <a:spcPts val="0"/>
              </a:spcBef>
              <a:spcAft>
                <a:spcPts val="0"/>
              </a:spcAft>
              <a:buClr>
                <a:schemeClr val="dk1"/>
              </a:buClr>
              <a:buSzPct val="100000"/>
              <a:buNone/>
            </a:pPr>
            <a:r>
              <a:rPr lang="en-US" sz="3800" b="1">
                <a:latin typeface="Arial"/>
                <a:ea typeface="Arial"/>
                <a:cs typeface="Arial"/>
                <a:sym typeface="Arial"/>
              </a:rPr>
              <a:t>(*) Some of the long-term developments that are shaping our world:</a:t>
            </a:r>
            <a:endParaRPr/>
          </a:p>
          <a:p>
            <a:pPr marL="0" lvl="0" indent="0" algn="l" rtl="0">
              <a:lnSpc>
                <a:spcPct val="90000"/>
              </a:lnSpc>
              <a:spcBef>
                <a:spcPts val="1000"/>
              </a:spcBef>
              <a:spcAft>
                <a:spcPts val="0"/>
              </a:spcAft>
              <a:buClr>
                <a:schemeClr val="dk1"/>
              </a:buClr>
              <a:buSzPct val="100000"/>
              <a:buNone/>
            </a:pPr>
            <a:r>
              <a:rPr lang="en-US" sz="3500">
                <a:latin typeface="Arial"/>
                <a:ea typeface="Arial"/>
                <a:cs typeface="Arial"/>
                <a:sym typeface="Arial"/>
              </a:rPr>
              <a:t>(1) Emerging markets increase their global power.</a:t>
            </a:r>
            <a:endParaRPr/>
          </a:p>
          <a:p>
            <a:pPr marL="0" lvl="0" indent="0" algn="l" rtl="0">
              <a:lnSpc>
                <a:spcPct val="90000"/>
              </a:lnSpc>
              <a:spcBef>
                <a:spcPts val="1000"/>
              </a:spcBef>
              <a:spcAft>
                <a:spcPts val="0"/>
              </a:spcAft>
              <a:buClr>
                <a:schemeClr val="dk1"/>
              </a:buClr>
              <a:buSzPct val="100000"/>
              <a:buNone/>
            </a:pPr>
            <a:r>
              <a:rPr lang="en-US" sz="3500">
                <a:latin typeface="Arial"/>
                <a:ea typeface="Arial"/>
                <a:cs typeface="Arial"/>
                <a:sym typeface="Arial"/>
              </a:rPr>
              <a:t>(2) Green marketing is becoming a competitive advantage.</a:t>
            </a:r>
            <a:endParaRPr/>
          </a:p>
          <a:p>
            <a:pPr marL="0" lvl="0" indent="0" algn="l" rtl="0">
              <a:lnSpc>
                <a:spcPct val="90000"/>
              </a:lnSpc>
              <a:spcBef>
                <a:spcPts val="1000"/>
              </a:spcBef>
              <a:spcAft>
                <a:spcPts val="0"/>
              </a:spcAft>
              <a:buClr>
                <a:schemeClr val="dk1"/>
              </a:buClr>
              <a:buSzPct val="100000"/>
              <a:buNone/>
            </a:pPr>
            <a:r>
              <a:rPr lang="en-US" sz="3500">
                <a:latin typeface="Arial"/>
                <a:ea typeface="Arial"/>
                <a:cs typeface="Arial"/>
                <a:sym typeface="Arial"/>
              </a:rPr>
              <a:t>(3) Global banking seek recovery through transformation.</a:t>
            </a:r>
            <a:endParaRPr/>
          </a:p>
          <a:p>
            <a:pPr marL="0" lvl="0" indent="0" algn="l" rtl="0">
              <a:lnSpc>
                <a:spcPct val="90000"/>
              </a:lnSpc>
              <a:spcBef>
                <a:spcPts val="1000"/>
              </a:spcBef>
              <a:spcAft>
                <a:spcPts val="0"/>
              </a:spcAft>
              <a:buClr>
                <a:schemeClr val="dk1"/>
              </a:buClr>
              <a:buSzPct val="100000"/>
              <a:buNone/>
            </a:pPr>
            <a:r>
              <a:rPr lang="en-US" sz="3500">
                <a:latin typeface="Arial"/>
                <a:ea typeface="Arial"/>
                <a:cs typeface="Arial"/>
                <a:sym typeface="Arial"/>
              </a:rPr>
              <a:t>(4) Governments enhance ties with the private sector.</a:t>
            </a:r>
            <a:endParaRPr/>
          </a:p>
          <a:p>
            <a:pPr marL="0" lvl="0" indent="0" algn="l" rtl="0">
              <a:lnSpc>
                <a:spcPct val="90000"/>
              </a:lnSpc>
              <a:spcBef>
                <a:spcPts val="1000"/>
              </a:spcBef>
              <a:spcAft>
                <a:spcPts val="0"/>
              </a:spcAft>
              <a:buClr>
                <a:schemeClr val="dk1"/>
              </a:buClr>
              <a:buSzPct val="100000"/>
              <a:buNone/>
            </a:pPr>
            <a:r>
              <a:rPr lang="en-US" sz="3500">
                <a:latin typeface="Arial"/>
                <a:ea typeface="Arial"/>
                <a:cs typeface="Arial"/>
                <a:sym typeface="Arial"/>
              </a:rPr>
              <a:t>(5) Rapid technology innovation creating a smart, mobile world.</a:t>
            </a:r>
            <a:endParaRPr/>
          </a:p>
          <a:p>
            <a:pPr marL="0" lvl="0" indent="0" algn="l" rtl="0">
              <a:lnSpc>
                <a:spcPct val="90000"/>
              </a:lnSpc>
              <a:spcBef>
                <a:spcPts val="1000"/>
              </a:spcBef>
              <a:spcAft>
                <a:spcPts val="0"/>
              </a:spcAft>
              <a:buClr>
                <a:schemeClr val="dk1"/>
              </a:buClr>
              <a:buSzPct val="100000"/>
              <a:buNone/>
            </a:pPr>
            <a:r>
              <a:rPr lang="en-US" sz="3500">
                <a:latin typeface="Arial"/>
                <a:ea typeface="Arial"/>
                <a:cs typeface="Arial"/>
                <a:sym typeface="Arial"/>
              </a:rPr>
              <a:t>(6) Demographic shifts transform the global workforce.  </a:t>
            </a:r>
            <a:endParaRPr/>
          </a:p>
          <a:p>
            <a:pPr marL="0" lvl="0" indent="0" algn="l" rtl="0">
              <a:lnSpc>
                <a:spcPct val="90000"/>
              </a:lnSpc>
              <a:spcBef>
                <a:spcPts val="1000"/>
              </a:spcBef>
              <a:spcAft>
                <a:spcPts val="0"/>
              </a:spcAft>
              <a:buClr>
                <a:schemeClr val="dk1"/>
              </a:buClr>
              <a:buSzPct val="100000"/>
              <a:buNone/>
            </a:pPr>
            <a:endParaRPr sz="3500">
              <a:latin typeface="Arial"/>
              <a:ea typeface="Arial"/>
              <a:cs typeface="Arial"/>
              <a:sym typeface="Arial"/>
            </a:endParaRPr>
          </a:p>
          <a:p>
            <a:pPr marL="0" lvl="0" indent="0" algn="l" rtl="0">
              <a:lnSpc>
                <a:spcPct val="90000"/>
              </a:lnSpc>
              <a:spcBef>
                <a:spcPts val="1000"/>
              </a:spcBef>
              <a:spcAft>
                <a:spcPts val="0"/>
              </a:spcAft>
              <a:buClr>
                <a:schemeClr val="dk1"/>
              </a:buClr>
              <a:buSzPct val="100000"/>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7"/>
          <p:cNvSpPr txBox="1">
            <a:spLocks noGrp="1"/>
          </p:cNvSpPr>
          <p:nvPr>
            <p:ph type="title"/>
          </p:nvPr>
        </p:nvSpPr>
        <p:spPr>
          <a:xfrm>
            <a:off x="838200" y="864819"/>
            <a:ext cx="10515600" cy="88287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2"/>
              </a:buClr>
              <a:buSzPct val="100000"/>
              <a:buFont typeface="Arial"/>
              <a:buNone/>
            </a:pPr>
            <a:r>
              <a:rPr lang="en-US" sz="4777"/>
              <a:t>COMPONENTS OF ENVIRONMENT:</a:t>
            </a:r>
            <a:br>
              <a:rPr lang="en-US" sz="4777"/>
            </a:br>
            <a:endParaRPr sz="4777"/>
          </a:p>
        </p:txBody>
      </p:sp>
      <p:sp>
        <p:nvSpPr>
          <p:cNvPr id="119" name="Google Shape;119;p17"/>
          <p:cNvSpPr txBox="1">
            <a:spLocks noGrp="1"/>
          </p:cNvSpPr>
          <p:nvPr>
            <p:ph type="body" idx="1"/>
          </p:nvPr>
        </p:nvSpPr>
        <p:spPr>
          <a:xfrm>
            <a:off x="838200" y="1562794"/>
            <a:ext cx="10515600" cy="4614170"/>
          </a:xfrm>
          <a:prstGeom prst="rect">
            <a:avLst/>
          </a:prstGeom>
          <a:noFill/>
          <a:ln w="9525" cap="flat" cmpd="sng">
            <a:solidFill>
              <a:srgbClr val="DDDDDD"/>
            </a:solidFill>
            <a:prstDash val="solid"/>
            <a:round/>
            <a:headEnd type="none" w="sm" len="sm"/>
            <a:tailEnd type="none" w="sm" len="sm"/>
          </a:ln>
        </p:spPr>
        <p:txBody>
          <a:bodyPr spcFirstLastPara="1" wrap="square" lIns="91425" tIns="45700" rIns="91425" bIns="45700" anchor="t" anchorCtr="0">
            <a:normAutofit fontScale="86667" lnSpcReduction="20000"/>
          </a:bodyPr>
          <a:lstStyle/>
          <a:p>
            <a:pPr marL="0" lvl="0" indent="0" algn="l" rtl="0">
              <a:lnSpc>
                <a:spcPct val="90000"/>
              </a:lnSpc>
              <a:spcBef>
                <a:spcPts val="0"/>
              </a:spcBef>
              <a:spcAft>
                <a:spcPts val="0"/>
              </a:spcAft>
              <a:buClr>
                <a:schemeClr val="dk1"/>
              </a:buClr>
              <a:buSzPct val="100000"/>
              <a:buNone/>
            </a:pPr>
            <a:r>
              <a:rPr lang="en-US" sz="4021" b="1"/>
              <a:t>(1) Internal Environment.</a:t>
            </a:r>
            <a:endParaRPr sz="4021" b="1"/>
          </a:p>
          <a:p>
            <a:pPr marL="0" lvl="0" indent="0" algn="l" rtl="0">
              <a:lnSpc>
                <a:spcPct val="90000"/>
              </a:lnSpc>
              <a:spcBef>
                <a:spcPts val="1000"/>
              </a:spcBef>
              <a:spcAft>
                <a:spcPts val="0"/>
              </a:spcAft>
              <a:buClr>
                <a:schemeClr val="dk1"/>
              </a:buClr>
              <a:buSzPct val="100000"/>
              <a:buNone/>
            </a:pPr>
            <a:r>
              <a:rPr lang="en-US" sz="4021" b="1"/>
              <a:t>(2) External Environment.</a:t>
            </a:r>
            <a:endParaRPr sz="4021" b="1"/>
          </a:p>
          <a:p>
            <a:pPr marL="0" lvl="0" indent="0" algn="l" rtl="0">
              <a:lnSpc>
                <a:spcPct val="90000"/>
              </a:lnSpc>
              <a:spcBef>
                <a:spcPts val="1000"/>
              </a:spcBef>
              <a:spcAft>
                <a:spcPts val="0"/>
              </a:spcAft>
              <a:buClr>
                <a:schemeClr val="dk1"/>
              </a:buClr>
              <a:buSzPct val="99970"/>
              <a:buNone/>
            </a:pPr>
            <a:r>
              <a:rPr lang="en-US" sz="3368" b="1"/>
              <a:t>    (A) Micro/Operating Environment.</a:t>
            </a:r>
            <a:endParaRPr/>
          </a:p>
          <a:p>
            <a:pPr marL="0" lvl="0" indent="0" algn="l" rtl="0">
              <a:lnSpc>
                <a:spcPct val="90000"/>
              </a:lnSpc>
              <a:spcBef>
                <a:spcPts val="1000"/>
              </a:spcBef>
              <a:spcAft>
                <a:spcPts val="0"/>
              </a:spcAft>
              <a:buClr>
                <a:schemeClr val="dk1"/>
              </a:buClr>
              <a:buSzPct val="62272"/>
              <a:buNone/>
            </a:pPr>
            <a:r>
              <a:rPr lang="en-US"/>
              <a:t>     </a:t>
            </a:r>
            <a:r>
              <a:rPr lang="en-US" sz="3854"/>
              <a:t>   (a) Suppliers.</a:t>
            </a:r>
            <a:endParaRPr sz="3854"/>
          </a:p>
          <a:p>
            <a:pPr marL="0" lvl="0" indent="0" algn="l" rtl="0">
              <a:lnSpc>
                <a:spcPct val="90000"/>
              </a:lnSpc>
              <a:spcBef>
                <a:spcPts val="1000"/>
              </a:spcBef>
              <a:spcAft>
                <a:spcPts val="0"/>
              </a:spcAft>
              <a:buClr>
                <a:schemeClr val="dk1"/>
              </a:buClr>
              <a:buSzPct val="100000"/>
              <a:buNone/>
            </a:pPr>
            <a:r>
              <a:rPr lang="en-US" sz="3854"/>
              <a:t>      (b) Customers.</a:t>
            </a:r>
            <a:endParaRPr sz="3854"/>
          </a:p>
          <a:p>
            <a:pPr marL="0" lvl="0" indent="0" algn="l" rtl="0">
              <a:lnSpc>
                <a:spcPct val="90000"/>
              </a:lnSpc>
              <a:spcBef>
                <a:spcPts val="1000"/>
              </a:spcBef>
              <a:spcAft>
                <a:spcPts val="0"/>
              </a:spcAft>
              <a:buClr>
                <a:schemeClr val="dk1"/>
              </a:buClr>
              <a:buSzPct val="100000"/>
              <a:buNone/>
            </a:pPr>
            <a:r>
              <a:rPr lang="en-US" sz="3854"/>
              <a:t>      (c) Market Intermediaries.</a:t>
            </a:r>
            <a:endParaRPr sz="3854"/>
          </a:p>
          <a:p>
            <a:pPr marL="0" lvl="0" indent="0" algn="l" rtl="0">
              <a:lnSpc>
                <a:spcPct val="90000"/>
              </a:lnSpc>
              <a:spcBef>
                <a:spcPts val="1000"/>
              </a:spcBef>
              <a:spcAft>
                <a:spcPts val="0"/>
              </a:spcAft>
              <a:buClr>
                <a:schemeClr val="dk1"/>
              </a:buClr>
              <a:buSzPct val="100000"/>
              <a:buNone/>
            </a:pPr>
            <a:r>
              <a:rPr lang="en-US" sz="3854"/>
              <a:t>      (d) Competitors.</a:t>
            </a:r>
            <a:endParaRPr sz="3854"/>
          </a:p>
          <a:p>
            <a:pPr marL="0" lvl="0" indent="0" algn="l" rtl="0">
              <a:lnSpc>
                <a:spcPct val="90000"/>
              </a:lnSpc>
              <a:spcBef>
                <a:spcPts val="1000"/>
              </a:spcBef>
              <a:spcAft>
                <a:spcPts val="0"/>
              </a:spcAft>
              <a:buClr>
                <a:schemeClr val="dk1"/>
              </a:buClr>
              <a:buSzPct val="100000"/>
              <a:buNone/>
            </a:pPr>
            <a:r>
              <a:rPr lang="en-US" sz="3854"/>
              <a:t>      (e) Public. </a:t>
            </a:r>
            <a:endParaRPr/>
          </a:p>
          <a:p>
            <a:pPr marL="0" lvl="0" indent="0" algn="l" rtl="0">
              <a:lnSpc>
                <a:spcPct val="90000"/>
              </a:lnSpc>
              <a:spcBef>
                <a:spcPts val="1000"/>
              </a:spcBef>
              <a:spcAft>
                <a:spcPts val="0"/>
              </a:spcAft>
              <a:buClr>
                <a:schemeClr val="dk1"/>
              </a:buClr>
              <a:buSzPct val="100000"/>
              <a:buNone/>
            </a:pPr>
            <a:r>
              <a:rPr lang="en-US" sz="3750"/>
              <a:t>    </a:t>
            </a:r>
            <a:endParaRPr/>
          </a:p>
          <a:p>
            <a:pPr marL="0" lvl="0" indent="0" algn="l" rtl="0">
              <a:lnSpc>
                <a:spcPct val="90000"/>
              </a:lnSpc>
              <a:spcBef>
                <a:spcPts val="1000"/>
              </a:spcBef>
              <a:spcAft>
                <a:spcPts val="0"/>
              </a:spcAft>
              <a:buClr>
                <a:schemeClr val="dk1"/>
              </a:buClr>
              <a:buSzPct val="100000"/>
              <a:buNone/>
            </a:pPr>
            <a:endParaRPr sz="3750"/>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8"/>
          <p:cNvSpPr txBox="1">
            <a:spLocks noGrp="1"/>
          </p:cNvSpPr>
          <p:nvPr>
            <p:ph type="title"/>
          </p:nvPr>
        </p:nvSpPr>
        <p:spPr>
          <a:xfrm>
            <a:off x="886162" y="307055"/>
            <a:ext cx="10514012" cy="108949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4400"/>
              <a:buFont typeface="Arial"/>
              <a:buNone/>
            </a:pPr>
            <a:r>
              <a:rPr lang="en-US"/>
              <a:t>(B) Macro/General Environment:</a:t>
            </a:r>
            <a:endParaRPr/>
          </a:p>
        </p:txBody>
      </p:sp>
      <p:sp>
        <p:nvSpPr>
          <p:cNvPr id="125" name="Google Shape;125;p18"/>
          <p:cNvSpPr txBox="1"/>
          <p:nvPr/>
        </p:nvSpPr>
        <p:spPr>
          <a:xfrm>
            <a:off x="1989881" y="1141281"/>
            <a:ext cx="6257707" cy="56133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100" b="1">
                <a:solidFill>
                  <a:srgbClr val="000000"/>
                </a:solidFill>
                <a:latin typeface="Arial"/>
                <a:ea typeface="Arial"/>
                <a:cs typeface="Arial"/>
                <a:sym typeface="Arial"/>
              </a:rPr>
              <a:t>(a) Political Environment  </a:t>
            </a:r>
            <a:endParaRPr sz="3100" b="1">
              <a:solidFill>
                <a:srgbClr val="000000"/>
              </a:solidFill>
              <a:latin typeface="Arial"/>
              <a:ea typeface="Arial"/>
              <a:cs typeface="Arial"/>
              <a:sym typeface="Arial"/>
            </a:endParaRPr>
          </a:p>
        </p:txBody>
      </p:sp>
      <p:sp>
        <p:nvSpPr>
          <p:cNvPr id="126" name="Google Shape;126;p18"/>
          <p:cNvSpPr/>
          <p:nvPr/>
        </p:nvSpPr>
        <p:spPr>
          <a:xfrm>
            <a:off x="6506315" y="4455537"/>
            <a:ext cx="2899663" cy="1298312"/>
          </a:xfrm>
          <a:prstGeom prst="ellipse">
            <a:avLst/>
          </a:prstGeom>
          <a:solidFill>
            <a:srgbClr val="FFFFFF"/>
          </a:solidFill>
          <a:ln w="25400" cap="flat" cmpd="sng">
            <a:solidFill>
              <a:srgbClr val="3893E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Arial"/>
                <a:ea typeface="Arial"/>
                <a:cs typeface="Arial"/>
                <a:sym typeface="Arial"/>
              </a:rPr>
              <a:t>Political</a:t>
            </a:r>
            <a:endParaRPr sz="1800">
              <a:solidFill>
                <a:schemeClr val="dk1"/>
              </a:solidFill>
              <a:latin typeface="Arial"/>
              <a:ea typeface="Arial"/>
              <a:cs typeface="Arial"/>
              <a:sym typeface="Arial"/>
            </a:endParaRPr>
          </a:p>
          <a:p>
            <a:pPr marL="0" marR="0" lvl="0" indent="0" algn="ctr" rtl="0">
              <a:spcBef>
                <a:spcPts val="0"/>
              </a:spcBef>
              <a:spcAft>
                <a:spcPts val="0"/>
              </a:spcAft>
              <a:buNone/>
            </a:pPr>
            <a:r>
              <a:rPr lang="en-US" sz="1800">
                <a:solidFill>
                  <a:schemeClr val="dk1"/>
                </a:solidFill>
                <a:latin typeface="Arial"/>
                <a:ea typeface="Arial"/>
                <a:cs typeface="Arial"/>
                <a:sym typeface="Arial"/>
              </a:rPr>
              <a:t>Stability</a:t>
            </a:r>
            <a:endParaRPr sz="1800">
              <a:solidFill>
                <a:schemeClr val="dk1"/>
              </a:solidFill>
              <a:latin typeface="Arial"/>
              <a:ea typeface="Arial"/>
              <a:cs typeface="Arial"/>
              <a:sym typeface="Arial"/>
            </a:endParaRPr>
          </a:p>
        </p:txBody>
      </p:sp>
      <p:sp>
        <p:nvSpPr>
          <p:cNvPr id="127" name="Google Shape;127;p18"/>
          <p:cNvSpPr/>
          <p:nvPr/>
        </p:nvSpPr>
        <p:spPr>
          <a:xfrm>
            <a:off x="6095999" y="2387448"/>
            <a:ext cx="3048000" cy="1267237"/>
          </a:xfrm>
          <a:prstGeom prst="ellipse">
            <a:avLst/>
          </a:prstGeom>
          <a:solidFill>
            <a:srgbClr val="FFFFFF"/>
          </a:solidFill>
          <a:ln w="25400" cap="flat" cmpd="sng">
            <a:solidFill>
              <a:srgbClr val="3893E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Arial"/>
                <a:ea typeface="Arial"/>
                <a:cs typeface="Arial"/>
                <a:sym typeface="Arial"/>
              </a:rPr>
              <a:t>Political ideology of the government </a:t>
            </a:r>
            <a:endParaRPr sz="1800">
              <a:solidFill>
                <a:schemeClr val="dk1"/>
              </a:solidFill>
              <a:latin typeface="Arial"/>
              <a:ea typeface="Arial"/>
              <a:cs typeface="Arial"/>
              <a:sym typeface="Arial"/>
            </a:endParaRPr>
          </a:p>
        </p:txBody>
      </p:sp>
      <p:sp>
        <p:nvSpPr>
          <p:cNvPr id="128" name="Google Shape;128;p18"/>
          <p:cNvSpPr/>
          <p:nvPr/>
        </p:nvSpPr>
        <p:spPr>
          <a:xfrm>
            <a:off x="4093478" y="3429000"/>
            <a:ext cx="2412837" cy="2053074"/>
          </a:xfrm>
          <a:prstGeom prst="rect">
            <a:avLst/>
          </a:prstGeom>
          <a:solidFill>
            <a:srgbClr val="FFFFFF"/>
          </a:solidFill>
          <a:ln w="25400" cap="flat" cmpd="sng">
            <a:solidFill>
              <a:srgbClr val="3893E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900" b="1">
                <a:solidFill>
                  <a:schemeClr val="dk1"/>
                </a:solidFill>
                <a:latin typeface="Arial"/>
                <a:ea typeface="Arial"/>
                <a:cs typeface="Arial"/>
                <a:sym typeface="Arial"/>
              </a:rPr>
              <a:t>Political</a:t>
            </a:r>
            <a:endParaRPr sz="2900" b="1">
              <a:solidFill>
                <a:schemeClr val="dk1"/>
              </a:solidFill>
              <a:latin typeface="Arial"/>
              <a:ea typeface="Arial"/>
              <a:cs typeface="Arial"/>
              <a:sym typeface="Arial"/>
            </a:endParaRPr>
          </a:p>
          <a:p>
            <a:pPr marL="0" marR="0" lvl="0" indent="0" algn="ctr" rtl="0">
              <a:spcBef>
                <a:spcPts val="0"/>
              </a:spcBef>
              <a:spcAft>
                <a:spcPts val="0"/>
              </a:spcAft>
              <a:buNone/>
            </a:pPr>
            <a:r>
              <a:rPr lang="en-US" sz="2900" b="1">
                <a:solidFill>
                  <a:schemeClr val="dk1"/>
                </a:solidFill>
                <a:latin typeface="Arial"/>
                <a:ea typeface="Arial"/>
                <a:cs typeface="Arial"/>
                <a:sym typeface="Arial"/>
              </a:rPr>
              <a:t>Environment</a:t>
            </a:r>
            <a:endParaRPr sz="2900" b="1">
              <a:solidFill>
                <a:schemeClr val="dk1"/>
              </a:solidFill>
              <a:latin typeface="Arial"/>
              <a:ea typeface="Arial"/>
              <a:cs typeface="Arial"/>
              <a:sym typeface="Arial"/>
            </a:endParaRPr>
          </a:p>
        </p:txBody>
      </p:sp>
      <p:sp>
        <p:nvSpPr>
          <p:cNvPr id="129" name="Google Shape;129;p18"/>
          <p:cNvSpPr/>
          <p:nvPr/>
        </p:nvSpPr>
        <p:spPr>
          <a:xfrm>
            <a:off x="1546189" y="2343647"/>
            <a:ext cx="2886920" cy="1354836"/>
          </a:xfrm>
          <a:prstGeom prst="ellipse">
            <a:avLst/>
          </a:prstGeom>
          <a:solidFill>
            <a:srgbClr val="FFFFFF"/>
          </a:solidFill>
          <a:ln w="25400" cap="flat" cmpd="sng">
            <a:solidFill>
              <a:srgbClr val="3893E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Arial"/>
                <a:ea typeface="Arial"/>
                <a:cs typeface="Arial"/>
                <a:sym typeface="Arial"/>
              </a:rPr>
              <a:t>Welfare activities of the government </a:t>
            </a:r>
            <a:endParaRPr sz="1800">
              <a:solidFill>
                <a:schemeClr val="dk1"/>
              </a:solidFill>
              <a:latin typeface="Arial"/>
              <a:ea typeface="Arial"/>
              <a:cs typeface="Arial"/>
              <a:sym typeface="Arial"/>
            </a:endParaRPr>
          </a:p>
        </p:txBody>
      </p:sp>
      <p:sp>
        <p:nvSpPr>
          <p:cNvPr id="130" name="Google Shape;130;p18"/>
          <p:cNvSpPr/>
          <p:nvPr/>
        </p:nvSpPr>
        <p:spPr>
          <a:xfrm>
            <a:off x="3775895" y="5482074"/>
            <a:ext cx="3048000" cy="1347371"/>
          </a:xfrm>
          <a:prstGeom prst="ellipse">
            <a:avLst/>
          </a:prstGeom>
          <a:solidFill>
            <a:srgbClr val="FFFFFF"/>
          </a:solidFill>
          <a:ln w="25400" cap="flat" cmpd="sng">
            <a:solidFill>
              <a:srgbClr val="3893E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Arial"/>
                <a:ea typeface="Arial"/>
                <a:cs typeface="Arial"/>
                <a:sym typeface="Arial"/>
              </a:rPr>
              <a:t>Relation of government with other countries</a:t>
            </a:r>
            <a:endParaRPr sz="1800">
              <a:solidFill>
                <a:schemeClr val="dk1"/>
              </a:solidFill>
              <a:latin typeface="Arial"/>
              <a:ea typeface="Arial"/>
              <a:cs typeface="Arial"/>
              <a:sym typeface="Arial"/>
            </a:endParaRPr>
          </a:p>
        </p:txBody>
      </p:sp>
      <p:sp>
        <p:nvSpPr>
          <p:cNvPr id="131" name="Google Shape;131;p18"/>
          <p:cNvSpPr/>
          <p:nvPr/>
        </p:nvSpPr>
        <p:spPr>
          <a:xfrm>
            <a:off x="1045477" y="4494495"/>
            <a:ext cx="3048000" cy="1259354"/>
          </a:xfrm>
          <a:prstGeom prst="ellipse">
            <a:avLst/>
          </a:prstGeom>
          <a:solidFill>
            <a:srgbClr val="FFFFFF"/>
          </a:solidFill>
          <a:ln w="25400" cap="flat" cmpd="sng">
            <a:solidFill>
              <a:srgbClr val="3893E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Arial"/>
                <a:ea typeface="Arial"/>
                <a:cs typeface="Arial"/>
                <a:sym typeface="Arial"/>
              </a:rPr>
              <a:t>Center state relationship</a:t>
            </a:r>
            <a:endParaRPr sz="1800">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9"/>
          <p:cNvSpPr txBox="1">
            <a:spLocks noGrp="1"/>
          </p:cNvSpPr>
          <p:nvPr>
            <p:ph type="body" idx="1"/>
          </p:nvPr>
        </p:nvSpPr>
        <p:spPr>
          <a:xfrm>
            <a:off x="838200" y="857874"/>
            <a:ext cx="10515600" cy="5319090"/>
          </a:xfrm>
          <a:prstGeom prst="rect">
            <a:avLst/>
          </a:prstGeom>
          <a:noFill/>
          <a:ln w="9525" cap="flat" cmpd="sng">
            <a:solidFill>
              <a:srgbClr val="DDDDDD"/>
            </a:solidFill>
            <a:prstDash val="solid"/>
            <a:round/>
            <a:headEnd type="none" w="sm" len="sm"/>
            <a:tailEnd type="none" w="sm" len="sm"/>
          </a:ln>
        </p:spPr>
        <p:txBody>
          <a:bodyPr spcFirstLastPara="1" wrap="square" lIns="91425" tIns="45700" rIns="91425" bIns="45700" anchor="t" anchorCtr="0">
            <a:normAutofit fontScale="95833"/>
          </a:bodyPr>
          <a:lstStyle/>
          <a:p>
            <a:pPr marL="0" lvl="0" indent="0" algn="l" rtl="0">
              <a:lnSpc>
                <a:spcPct val="90000"/>
              </a:lnSpc>
              <a:spcBef>
                <a:spcPts val="0"/>
              </a:spcBef>
              <a:spcAft>
                <a:spcPts val="0"/>
              </a:spcAft>
              <a:buClr>
                <a:schemeClr val="dk1"/>
              </a:buClr>
              <a:buSzPct val="100000"/>
              <a:buNone/>
            </a:pPr>
            <a:r>
              <a:rPr lang="en-US" sz="3229" b="1"/>
              <a:t>  * Factors of the Political Environment: </a:t>
            </a:r>
            <a:endParaRPr sz="3229" b="1"/>
          </a:p>
          <a:p>
            <a:pPr marL="0" lvl="0" indent="0" algn="l" rtl="0">
              <a:lnSpc>
                <a:spcPct val="90000"/>
              </a:lnSpc>
              <a:spcBef>
                <a:spcPts val="1000"/>
              </a:spcBef>
              <a:spcAft>
                <a:spcPts val="0"/>
              </a:spcAft>
              <a:buClr>
                <a:schemeClr val="dk1"/>
              </a:buClr>
              <a:buSzPct val="100000"/>
              <a:buNone/>
            </a:pPr>
            <a:r>
              <a:rPr lang="en-US"/>
              <a:t>        * Political System.</a:t>
            </a:r>
            <a:endParaRPr/>
          </a:p>
          <a:p>
            <a:pPr marL="0" lvl="0" indent="0" algn="l" rtl="0">
              <a:lnSpc>
                <a:spcPct val="90000"/>
              </a:lnSpc>
              <a:spcBef>
                <a:spcPts val="1000"/>
              </a:spcBef>
              <a:spcAft>
                <a:spcPts val="0"/>
              </a:spcAft>
              <a:buClr>
                <a:schemeClr val="dk1"/>
              </a:buClr>
              <a:buSzPct val="100000"/>
              <a:buNone/>
            </a:pPr>
            <a:r>
              <a:rPr lang="en-US"/>
              <a:t>           * Political Industry.</a:t>
            </a:r>
            <a:endParaRPr/>
          </a:p>
          <a:p>
            <a:pPr marL="0" lvl="0" indent="0" algn="l" rtl="0">
              <a:lnSpc>
                <a:spcPct val="90000"/>
              </a:lnSpc>
              <a:spcBef>
                <a:spcPts val="1000"/>
              </a:spcBef>
              <a:spcAft>
                <a:spcPts val="0"/>
              </a:spcAft>
              <a:buClr>
                <a:schemeClr val="dk1"/>
              </a:buClr>
              <a:buSzPct val="100000"/>
              <a:buNone/>
            </a:pPr>
            <a:r>
              <a:rPr lang="en-US"/>
              <a:t>           * Political Philosophy.</a:t>
            </a:r>
            <a:endParaRPr/>
          </a:p>
          <a:p>
            <a:pPr marL="0" lvl="0" indent="0" algn="l" rtl="0">
              <a:lnSpc>
                <a:spcPct val="90000"/>
              </a:lnSpc>
              <a:spcBef>
                <a:spcPts val="1000"/>
              </a:spcBef>
              <a:spcAft>
                <a:spcPts val="0"/>
              </a:spcAft>
              <a:buClr>
                <a:schemeClr val="dk1"/>
              </a:buClr>
              <a:buSzPct val="100000"/>
              <a:buNone/>
            </a:pPr>
            <a:r>
              <a:rPr lang="en-US" sz="2600" b="1"/>
              <a:t>      (b) Economic Environment:</a:t>
            </a:r>
            <a:endParaRPr/>
          </a:p>
          <a:p>
            <a:pPr marL="0" lvl="0" indent="0" algn="l" rtl="0">
              <a:lnSpc>
                <a:spcPct val="90000"/>
              </a:lnSpc>
              <a:spcBef>
                <a:spcPts val="1000"/>
              </a:spcBef>
              <a:spcAft>
                <a:spcPts val="0"/>
              </a:spcAft>
              <a:buClr>
                <a:schemeClr val="dk1"/>
              </a:buClr>
              <a:buSzPct val="100000"/>
              <a:buNone/>
            </a:pPr>
            <a:r>
              <a:rPr lang="en-US"/>
              <a:t>           * The economic structure adopted by the country (capitalist, socialist or mixed economy).</a:t>
            </a:r>
            <a:endParaRPr/>
          </a:p>
          <a:p>
            <a:pPr marL="0" lvl="0" indent="0" algn="l" rtl="0">
              <a:lnSpc>
                <a:spcPct val="90000"/>
              </a:lnSpc>
              <a:spcBef>
                <a:spcPts val="1000"/>
              </a:spcBef>
              <a:spcAft>
                <a:spcPts val="0"/>
              </a:spcAft>
              <a:buClr>
                <a:schemeClr val="dk1"/>
              </a:buClr>
              <a:buSzPct val="100000"/>
              <a:buNone/>
            </a:pPr>
            <a:r>
              <a:rPr lang="en-US"/>
              <a:t>           * The economic policies (Industrial policy, Fiscal policy, Monetary policy).</a:t>
            </a:r>
            <a:endParaRPr/>
          </a:p>
          <a:p>
            <a:pPr marL="0" lvl="0" indent="0" algn="l" rtl="0">
              <a:lnSpc>
                <a:spcPct val="90000"/>
              </a:lnSpc>
              <a:spcBef>
                <a:spcPts val="1000"/>
              </a:spcBef>
              <a:spcAft>
                <a:spcPts val="0"/>
              </a:spcAft>
              <a:buClr>
                <a:schemeClr val="dk1"/>
              </a:buClr>
              <a:buSzPct val="100000"/>
              <a:buNone/>
            </a:pPr>
            <a:r>
              <a:rPr lang="en-US"/>
              <a:t>           * Economic planning (five year plan, annual budgets etc).</a:t>
            </a:r>
            <a:endParaRPr/>
          </a:p>
          <a:p>
            <a:pPr marL="0" lvl="0" indent="0" algn="l" rtl="0">
              <a:lnSpc>
                <a:spcPct val="90000"/>
              </a:lnSpc>
              <a:spcBef>
                <a:spcPts val="1000"/>
              </a:spcBef>
              <a:spcAft>
                <a:spcPts val="0"/>
              </a:spcAft>
              <a:buClr>
                <a:schemeClr val="dk1"/>
              </a:buClr>
              <a:buSzPct val="100000"/>
              <a:buNone/>
            </a:pPr>
            <a:r>
              <a:rPr lang="en-US"/>
              <a:t>           * Infrastructural facilities like banks, Insurance companies .</a:t>
            </a:r>
            <a:endParaRPr/>
          </a:p>
          <a:p>
            <a:pPr marL="0" lvl="0" indent="0" algn="l" rtl="0">
              <a:lnSpc>
                <a:spcPct val="90000"/>
              </a:lnSpc>
              <a:spcBef>
                <a:spcPts val="1000"/>
              </a:spcBef>
              <a:spcAft>
                <a:spcPts val="0"/>
              </a:spcAft>
              <a:buClr>
                <a:schemeClr val="dk1"/>
              </a:buClr>
              <a:buSzPct val="100000"/>
              <a:buNone/>
            </a:pPr>
            <a:r>
              <a:rPr lang="en-US"/>
              <a:t>           * Economic indices like money supply , disposable personal income,saving rate,  income distribution etc.  </a:t>
            </a:r>
            <a:endParaRPr/>
          </a:p>
          <a:p>
            <a:pPr marL="0" lvl="0" indent="0" algn="l" rtl="0">
              <a:lnSpc>
                <a:spcPct val="90000"/>
              </a:lnSpc>
              <a:spcBef>
                <a:spcPts val="1000"/>
              </a:spcBef>
              <a:spcAft>
                <a:spcPts val="0"/>
              </a:spcAft>
              <a:buClr>
                <a:schemeClr val="dk1"/>
              </a:buClr>
              <a:buSzPct val="100000"/>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0"/>
          <p:cNvSpPr txBox="1"/>
          <p:nvPr/>
        </p:nvSpPr>
        <p:spPr>
          <a:xfrm>
            <a:off x="2017817" y="580813"/>
            <a:ext cx="8361743" cy="59944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500" b="1">
                <a:solidFill>
                  <a:srgbClr val="000000"/>
                </a:solidFill>
                <a:latin typeface="Arial"/>
                <a:ea typeface="Arial"/>
                <a:cs typeface="Arial"/>
                <a:sym typeface="Arial"/>
              </a:rPr>
              <a:t>* Economic environment is composed of </a:t>
            </a:r>
            <a:endParaRPr sz="3500" b="1">
              <a:solidFill>
                <a:srgbClr val="000000"/>
              </a:solidFill>
              <a:latin typeface="Arial"/>
              <a:ea typeface="Arial"/>
              <a:cs typeface="Arial"/>
              <a:sym typeface="Arial"/>
            </a:endParaRPr>
          </a:p>
        </p:txBody>
      </p:sp>
      <p:sp>
        <p:nvSpPr>
          <p:cNvPr id="142" name="Google Shape;142;p20"/>
          <p:cNvSpPr/>
          <p:nvPr/>
        </p:nvSpPr>
        <p:spPr>
          <a:xfrm>
            <a:off x="5268298" y="2924627"/>
            <a:ext cx="2012738" cy="1781205"/>
          </a:xfrm>
          <a:prstGeom prst="rect">
            <a:avLst/>
          </a:prstGeom>
          <a:solidFill>
            <a:srgbClr val="FFFFFF"/>
          </a:solidFill>
          <a:ln w="25400" cap="flat" cmpd="sng">
            <a:solidFill>
              <a:srgbClr val="3893E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300" b="1">
                <a:solidFill>
                  <a:schemeClr val="dk1"/>
                </a:solidFill>
                <a:latin typeface="Arial"/>
                <a:ea typeface="Arial"/>
                <a:cs typeface="Arial"/>
                <a:sym typeface="Arial"/>
              </a:rPr>
              <a:t>Economic</a:t>
            </a:r>
            <a:endParaRPr sz="2300" b="1">
              <a:solidFill>
                <a:schemeClr val="dk1"/>
              </a:solidFill>
              <a:latin typeface="Arial"/>
              <a:ea typeface="Arial"/>
              <a:cs typeface="Arial"/>
              <a:sym typeface="Arial"/>
            </a:endParaRPr>
          </a:p>
          <a:p>
            <a:pPr marL="0" marR="0" lvl="0" indent="0" algn="ctr" rtl="0">
              <a:spcBef>
                <a:spcPts val="0"/>
              </a:spcBef>
              <a:spcAft>
                <a:spcPts val="0"/>
              </a:spcAft>
              <a:buNone/>
            </a:pPr>
            <a:r>
              <a:rPr lang="en-US" sz="2300" b="1">
                <a:solidFill>
                  <a:schemeClr val="dk1"/>
                </a:solidFill>
                <a:latin typeface="Arial"/>
                <a:ea typeface="Arial"/>
                <a:cs typeface="Arial"/>
                <a:sym typeface="Arial"/>
              </a:rPr>
              <a:t>Environment</a:t>
            </a:r>
            <a:endParaRPr sz="2300" b="1">
              <a:solidFill>
                <a:schemeClr val="dk1"/>
              </a:solidFill>
              <a:latin typeface="Arial"/>
              <a:ea typeface="Arial"/>
              <a:cs typeface="Arial"/>
              <a:sym typeface="Arial"/>
            </a:endParaRPr>
          </a:p>
        </p:txBody>
      </p:sp>
      <p:sp>
        <p:nvSpPr>
          <p:cNvPr id="143" name="Google Shape;143;p20"/>
          <p:cNvSpPr/>
          <p:nvPr/>
        </p:nvSpPr>
        <p:spPr>
          <a:xfrm>
            <a:off x="5193049" y="1180253"/>
            <a:ext cx="1160411" cy="1102683"/>
          </a:xfrm>
          <a:prstGeom prst="ellipse">
            <a:avLst/>
          </a:prstGeom>
          <a:solidFill>
            <a:srgbClr val="FFFFFF"/>
          </a:solidFill>
          <a:ln w="25400" cap="flat" cmpd="sng">
            <a:solidFill>
              <a:srgbClr val="3893E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100">
                <a:solidFill>
                  <a:schemeClr val="dk1"/>
                </a:solidFill>
                <a:latin typeface="Arial"/>
                <a:ea typeface="Arial"/>
                <a:cs typeface="Arial"/>
                <a:sym typeface="Arial"/>
              </a:rPr>
              <a:t>Mixed economy</a:t>
            </a:r>
            <a:endParaRPr sz="1100">
              <a:solidFill>
                <a:schemeClr val="dk1"/>
              </a:solidFill>
              <a:latin typeface="Arial"/>
              <a:ea typeface="Arial"/>
              <a:cs typeface="Arial"/>
              <a:sym typeface="Arial"/>
            </a:endParaRPr>
          </a:p>
        </p:txBody>
      </p:sp>
      <p:sp>
        <p:nvSpPr>
          <p:cNvPr id="144" name="Google Shape;144;p20"/>
          <p:cNvSpPr/>
          <p:nvPr/>
        </p:nvSpPr>
        <p:spPr>
          <a:xfrm>
            <a:off x="7769984" y="1556887"/>
            <a:ext cx="1169828" cy="1080284"/>
          </a:xfrm>
          <a:prstGeom prst="ellipse">
            <a:avLst/>
          </a:prstGeom>
          <a:solidFill>
            <a:srgbClr val="FFFFFF"/>
          </a:solidFill>
          <a:ln w="25400" cap="flat" cmpd="sng">
            <a:solidFill>
              <a:srgbClr val="3893E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500">
                <a:solidFill>
                  <a:schemeClr val="dk1"/>
                </a:solidFill>
                <a:latin typeface="Arial"/>
                <a:ea typeface="Arial"/>
                <a:cs typeface="Arial"/>
                <a:sym typeface="Arial"/>
              </a:rPr>
              <a:t>Income level</a:t>
            </a:r>
            <a:endParaRPr sz="1800">
              <a:solidFill>
                <a:schemeClr val="dk1"/>
              </a:solidFill>
              <a:latin typeface="Arial"/>
              <a:ea typeface="Arial"/>
              <a:cs typeface="Arial"/>
              <a:sym typeface="Arial"/>
            </a:endParaRPr>
          </a:p>
        </p:txBody>
      </p:sp>
      <p:sp>
        <p:nvSpPr>
          <p:cNvPr id="145" name="Google Shape;145;p20"/>
          <p:cNvSpPr/>
          <p:nvPr/>
        </p:nvSpPr>
        <p:spPr>
          <a:xfrm>
            <a:off x="7973527" y="2719474"/>
            <a:ext cx="1269845" cy="1095755"/>
          </a:xfrm>
          <a:prstGeom prst="ellipse">
            <a:avLst/>
          </a:prstGeom>
          <a:solidFill>
            <a:srgbClr val="FFFFFF"/>
          </a:solidFill>
          <a:ln w="25400" cap="flat" cmpd="sng">
            <a:solidFill>
              <a:srgbClr val="3893E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a:solidFill>
                  <a:schemeClr val="dk1"/>
                </a:solidFill>
                <a:latin typeface="Arial"/>
                <a:ea typeface="Arial"/>
                <a:cs typeface="Arial"/>
                <a:sym typeface="Arial"/>
              </a:rPr>
              <a:t>Distribution of income</a:t>
            </a:r>
            <a:endParaRPr sz="1000">
              <a:solidFill>
                <a:schemeClr val="dk1"/>
              </a:solidFill>
              <a:latin typeface="Arial"/>
              <a:ea typeface="Arial"/>
              <a:cs typeface="Arial"/>
              <a:sym typeface="Arial"/>
            </a:endParaRPr>
          </a:p>
        </p:txBody>
      </p:sp>
      <p:sp>
        <p:nvSpPr>
          <p:cNvPr id="146" name="Google Shape;146;p20"/>
          <p:cNvSpPr/>
          <p:nvPr/>
        </p:nvSpPr>
        <p:spPr>
          <a:xfrm>
            <a:off x="7973527" y="3912031"/>
            <a:ext cx="1328273" cy="1040731"/>
          </a:xfrm>
          <a:prstGeom prst="ellipse">
            <a:avLst/>
          </a:prstGeom>
          <a:solidFill>
            <a:srgbClr val="FFFFFF"/>
          </a:solidFill>
          <a:ln w="25400" cap="flat" cmpd="sng">
            <a:solidFill>
              <a:srgbClr val="3893E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Arial"/>
                <a:ea typeface="Arial"/>
                <a:cs typeface="Arial"/>
                <a:sym typeface="Arial"/>
              </a:rPr>
              <a:t>Trade cycle</a:t>
            </a:r>
            <a:endParaRPr sz="1800">
              <a:solidFill>
                <a:schemeClr val="dk1"/>
              </a:solidFill>
              <a:latin typeface="Arial"/>
              <a:ea typeface="Arial"/>
              <a:cs typeface="Arial"/>
              <a:sym typeface="Arial"/>
            </a:endParaRPr>
          </a:p>
        </p:txBody>
      </p:sp>
      <p:sp>
        <p:nvSpPr>
          <p:cNvPr id="147" name="Google Shape;147;p20"/>
          <p:cNvSpPr/>
          <p:nvPr/>
        </p:nvSpPr>
        <p:spPr>
          <a:xfrm>
            <a:off x="6542730" y="5535890"/>
            <a:ext cx="1254254" cy="1153285"/>
          </a:xfrm>
          <a:prstGeom prst="ellipse">
            <a:avLst/>
          </a:prstGeom>
          <a:solidFill>
            <a:srgbClr val="FFFFFF"/>
          </a:solidFill>
          <a:ln w="25400" cap="flat" cmpd="sng">
            <a:solidFill>
              <a:srgbClr val="3893E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Arial"/>
                <a:ea typeface="Arial"/>
                <a:cs typeface="Arial"/>
                <a:sym typeface="Arial"/>
              </a:rPr>
              <a:t>Price level</a:t>
            </a:r>
            <a:endParaRPr sz="1800">
              <a:solidFill>
                <a:schemeClr val="dk1"/>
              </a:solidFill>
              <a:latin typeface="Arial"/>
              <a:ea typeface="Arial"/>
              <a:cs typeface="Arial"/>
              <a:sym typeface="Arial"/>
            </a:endParaRPr>
          </a:p>
        </p:txBody>
      </p:sp>
      <p:sp>
        <p:nvSpPr>
          <p:cNvPr id="148" name="Google Shape;148;p20"/>
          <p:cNvSpPr/>
          <p:nvPr/>
        </p:nvSpPr>
        <p:spPr>
          <a:xfrm>
            <a:off x="3659518" y="1397867"/>
            <a:ext cx="1422534" cy="1052429"/>
          </a:xfrm>
          <a:prstGeom prst="ellipse">
            <a:avLst/>
          </a:prstGeom>
          <a:solidFill>
            <a:srgbClr val="FFFFFF"/>
          </a:solidFill>
          <a:ln w="25400" cap="flat" cmpd="sng">
            <a:solidFill>
              <a:srgbClr val="3893E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300">
                <a:solidFill>
                  <a:schemeClr val="dk1"/>
                </a:solidFill>
                <a:latin typeface="Arial"/>
                <a:ea typeface="Arial"/>
                <a:cs typeface="Arial"/>
                <a:sym typeface="Arial"/>
              </a:rPr>
              <a:t>Socialism</a:t>
            </a:r>
            <a:endParaRPr sz="1300">
              <a:solidFill>
                <a:schemeClr val="dk1"/>
              </a:solidFill>
              <a:latin typeface="Arial"/>
              <a:ea typeface="Arial"/>
              <a:cs typeface="Arial"/>
              <a:sym typeface="Arial"/>
            </a:endParaRPr>
          </a:p>
        </p:txBody>
      </p:sp>
      <p:sp>
        <p:nvSpPr>
          <p:cNvPr id="149" name="Google Shape;149;p20"/>
          <p:cNvSpPr/>
          <p:nvPr/>
        </p:nvSpPr>
        <p:spPr>
          <a:xfrm>
            <a:off x="5193048" y="5563806"/>
            <a:ext cx="1217751" cy="1125370"/>
          </a:xfrm>
          <a:prstGeom prst="ellipse">
            <a:avLst/>
          </a:prstGeom>
          <a:solidFill>
            <a:srgbClr val="FFFFFF"/>
          </a:solidFill>
          <a:ln w="25400" cap="flat" cmpd="sng">
            <a:solidFill>
              <a:srgbClr val="3893E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100">
                <a:solidFill>
                  <a:schemeClr val="dk1"/>
                </a:solidFill>
                <a:latin typeface="Arial"/>
                <a:ea typeface="Arial"/>
                <a:cs typeface="Arial"/>
                <a:sym typeface="Arial"/>
              </a:rPr>
              <a:t>Industrial growth</a:t>
            </a:r>
            <a:endParaRPr sz="1100">
              <a:solidFill>
                <a:schemeClr val="dk1"/>
              </a:solidFill>
              <a:latin typeface="Arial"/>
              <a:ea typeface="Arial"/>
              <a:cs typeface="Arial"/>
              <a:sym typeface="Arial"/>
            </a:endParaRPr>
          </a:p>
        </p:txBody>
      </p:sp>
      <p:sp>
        <p:nvSpPr>
          <p:cNvPr id="150" name="Google Shape;150;p20"/>
          <p:cNvSpPr/>
          <p:nvPr/>
        </p:nvSpPr>
        <p:spPr>
          <a:xfrm>
            <a:off x="2917817" y="2388488"/>
            <a:ext cx="1357297" cy="878862"/>
          </a:xfrm>
          <a:prstGeom prst="ellipse">
            <a:avLst/>
          </a:prstGeom>
          <a:solidFill>
            <a:srgbClr val="FFFFFF"/>
          </a:solidFill>
          <a:ln w="25400" cap="flat" cmpd="sng">
            <a:solidFill>
              <a:srgbClr val="3893E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300">
                <a:solidFill>
                  <a:schemeClr val="dk1"/>
                </a:solidFill>
                <a:latin typeface="Arial"/>
                <a:ea typeface="Arial"/>
                <a:cs typeface="Arial"/>
                <a:sym typeface="Arial"/>
              </a:rPr>
              <a:t>Capitalism</a:t>
            </a:r>
            <a:endParaRPr sz="1300">
              <a:solidFill>
                <a:schemeClr val="dk1"/>
              </a:solidFill>
              <a:latin typeface="Arial"/>
              <a:ea typeface="Arial"/>
              <a:cs typeface="Arial"/>
              <a:sym typeface="Arial"/>
            </a:endParaRPr>
          </a:p>
        </p:txBody>
      </p:sp>
      <p:sp>
        <p:nvSpPr>
          <p:cNvPr id="151" name="Google Shape;151;p20"/>
          <p:cNvSpPr/>
          <p:nvPr/>
        </p:nvSpPr>
        <p:spPr>
          <a:xfrm>
            <a:off x="2894919" y="3422074"/>
            <a:ext cx="1386862" cy="979913"/>
          </a:xfrm>
          <a:prstGeom prst="ellipse">
            <a:avLst/>
          </a:prstGeom>
          <a:solidFill>
            <a:srgbClr val="FFFFFF"/>
          </a:solidFill>
          <a:ln w="25400" cap="flat" cmpd="sng">
            <a:solidFill>
              <a:srgbClr val="3893E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000">
              <a:solidFill>
                <a:schemeClr val="dk1"/>
              </a:solidFill>
              <a:latin typeface="Arial"/>
              <a:ea typeface="Arial"/>
              <a:cs typeface="Arial"/>
              <a:sym typeface="Arial"/>
            </a:endParaRPr>
          </a:p>
          <a:p>
            <a:pPr marL="0" marR="0" lvl="0" indent="0" algn="ctr" rtl="0">
              <a:spcBef>
                <a:spcPts val="0"/>
              </a:spcBef>
              <a:spcAft>
                <a:spcPts val="0"/>
              </a:spcAft>
              <a:buNone/>
            </a:pPr>
            <a:r>
              <a:rPr lang="en-US" sz="1000">
                <a:solidFill>
                  <a:schemeClr val="dk1"/>
                </a:solidFill>
                <a:latin typeface="Arial"/>
                <a:ea typeface="Arial"/>
                <a:cs typeface="Arial"/>
                <a:sym typeface="Arial"/>
              </a:rPr>
              <a:t>Economic system</a:t>
            </a:r>
            <a:endParaRPr sz="1000">
              <a:solidFill>
                <a:schemeClr val="dk1"/>
              </a:solidFill>
              <a:latin typeface="Arial"/>
              <a:ea typeface="Arial"/>
              <a:cs typeface="Arial"/>
              <a:sym typeface="Arial"/>
            </a:endParaRPr>
          </a:p>
        </p:txBody>
      </p:sp>
      <p:sp>
        <p:nvSpPr>
          <p:cNvPr id="152" name="Google Shape;152;p20"/>
          <p:cNvSpPr/>
          <p:nvPr/>
        </p:nvSpPr>
        <p:spPr>
          <a:xfrm>
            <a:off x="4025258" y="5484023"/>
            <a:ext cx="1067847" cy="1205153"/>
          </a:xfrm>
          <a:prstGeom prst="ellipse">
            <a:avLst/>
          </a:prstGeom>
          <a:solidFill>
            <a:srgbClr val="FFFFFF"/>
          </a:solidFill>
          <a:ln w="25400" cap="flat" cmpd="sng">
            <a:solidFill>
              <a:srgbClr val="3893E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a:solidFill>
                  <a:schemeClr val="dk1"/>
                </a:solidFill>
                <a:latin typeface="Arial"/>
                <a:ea typeface="Arial"/>
                <a:cs typeface="Arial"/>
                <a:sym typeface="Arial"/>
              </a:rPr>
              <a:t>Rate of capital formation</a:t>
            </a:r>
            <a:r>
              <a:rPr lang="en-US" sz="1800">
                <a:solidFill>
                  <a:schemeClr val="dk1"/>
                </a:solidFill>
                <a:latin typeface="Arial"/>
                <a:ea typeface="Arial"/>
                <a:cs typeface="Arial"/>
                <a:sym typeface="Arial"/>
              </a:rPr>
              <a:t> </a:t>
            </a:r>
            <a:endParaRPr sz="1800">
              <a:solidFill>
                <a:schemeClr val="dk1"/>
              </a:solidFill>
              <a:latin typeface="Arial"/>
              <a:ea typeface="Arial"/>
              <a:cs typeface="Arial"/>
              <a:sym typeface="Arial"/>
            </a:endParaRPr>
          </a:p>
        </p:txBody>
      </p:sp>
      <p:sp>
        <p:nvSpPr>
          <p:cNvPr id="153" name="Google Shape;153;p20"/>
          <p:cNvSpPr/>
          <p:nvPr/>
        </p:nvSpPr>
        <p:spPr>
          <a:xfrm>
            <a:off x="7606445" y="5055401"/>
            <a:ext cx="1357168" cy="1036982"/>
          </a:xfrm>
          <a:prstGeom prst="ellipse">
            <a:avLst/>
          </a:prstGeom>
          <a:solidFill>
            <a:srgbClr val="FFFFFF"/>
          </a:solidFill>
          <a:ln w="25400" cap="flat" cmpd="sng">
            <a:solidFill>
              <a:srgbClr val="3893E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Arial"/>
                <a:ea typeface="Arial"/>
                <a:cs typeface="Arial"/>
                <a:sym typeface="Arial"/>
              </a:rPr>
              <a:t>Market share</a:t>
            </a:r>
            <a:endParaRPr sz="1800">
              <a:solidFill>
                <a:schemeClr val="dk1"/>
              </a:solidFill>
              <a:latin typeface="Arial"/>
              <a:ea typeface="Arial"/>
              <a:cs typeface="Arial"/>
              <a:sym typeface="Arial"/>
            </a:endParaRPr>
          </a:p>
        </p:txBody>
      </p:sp>
      <p:sp>
        <p:nvSpPr>
          <p:cNvPr id="154" name="Google Shape;154;p20"/>
          <p:cNvSpPr/>
          <p:nvPr/>
        </p:nvSpPr>
        <p:spPr>
          <a:xfrm>
            <a:off x="6500896" y="1249596"/>
            <a:ext cx="1101301" cy="1100182"/>
          </a:xfrm>
          <a:prstGeom prst="ellipse">
            <a:avLst/>
          </a:prstGeom>
          <a:solidFill>
            <a:srgbClr val="FFFFFF"/>
          </a:solidFill>
          <a:ln w="25400" cap="flat" cmpd="sng">
            <a:solidFill>
              <a:srgbClr val="3893E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a:solidFill>
                  <a:schemeClr val="dk1"/>
                </a:solidFill>
                <a:latin typeface="Arial"/>
                <a:ea typeface="Arial"/>
                <a:cs typeface="Arial"/>
                <a:sym typeface="Arial"/>
              </a:rPr>
              <a:t>Economic condition</a:t>
            </a:r>
            <a:endParaRPr sz="1500">
              <a:solidFill>
                <a:schemeClr val="dk1"/>
              </a:solidFill>
              <a:latin typeface="Arial"/>
              <a:ea typeface="Arial"/>
              <a:cs typeface="Arial"/>
              <a:sym typeface="Arial"/>
            </a:endParaRPr>
          </a:p>
        </p:txBody>
      </p:sp>
      <p:sp>
        <p:nvSpPr>
          <p:cNvPr id="155" name="Google Shape;155;p20"/>
          <p:cNvSpPr/>
          <p:nvPr/>
        </p:nvSpPr>
        <p:spPr>
          <a:xfrm>
            <a:off x="3261189" y="4543004"/>
            <a:ext cx="1297992" cy="1024792"/>
          </a:xfrm>
          <a:prstGeom prst="ellipse">
            <a:avLst/>
          </a:prstGeom>
          <a:solidFill>
            <a:srgbClr val="FFFFFF"/>
          </a:solidFill>
          <a:ln w="25400" cap="flat" cmpd="sng">
            <a:solidFill>
              <a:srgbClr val="3893E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300">
                <a:solidFill>
                  <a:schemeClr val="dk1"/>
                </a:solidFill>
                <a:latin typeface="Arial"/>
                <a:ea typeface="Arial"/>
                <a:cs typeface="Arial"/>
                <a:sym typeface="Arial"/>
              </a:rPr>
              <a:t>Economic policies</a:t>
            </a:r>
            <a:endParaRPr sz="1300">
              <a:solidFill>
                <a:schemeClr val="dk1"/>
              </a:solidFill>
              <a:latin typeface="Arial"/>
              <a:ea typeface="Arial"/>
              <a:cs typeface="Arial"/>
              <a:sym typeface="Arial"/>
            </a:endParaRPr>
          </a:p>
        </p:txBody>
      </p:sp>
    </p:spTree>
  </p:cSld>
  <p:clrMapOvr>
    <a:masterClrMapping/>
  </p:clrMapOvr>
  <p:transition spd="slow">
    <p:push/>
  </p:transition>
</p:sld>
</file>

<file path=ppt/theme/theme1.xml><?xml version="1.0" encoding="utf-8"?>
<a:theme xmlns:a="http://schemas.openxmlformats.org/drawingml/2006/main" name="A000120140530A64PPBG">
  <a:themeElements>
    <a:clrScheme name="160178.178">
      <a:dk1>
        <a:srgbClr val="3D3F41"/>
      </a:dk1>
      <a:lt1>
        <a:srgbClr val="FFFFFF"/>
      </a:lt1>
      <a:dk2>
        <a:srgbClr val="3D3F41"/>
      </a:dk2>
      <a:lt2>
        <a:srgbClr val="FFFFFF"/>
      </a:lt2>
      <a:accent1>
        <a:srgbClr val="4F5A71"/>
      </a:accent1>
      <a:accent2>
        <a:srgbClr val="6A8F94"/>
      </a:accent2>
      <a:accent3>
        <a:srgbClr val="4E6363"/>
      </a:accent3>
      <a:accent4>
        <a:srgbClr val="8B695B"/>
      </a:accent4>
      <a:accent5>
        <a:srgbClr val="B2C6D2"/>
      </a:accent5>
      <a:accent6>
        <a:srgbClr val="FFC000"/>
      </a:accent6>
      <a:hlink>
        <a:srgbClr val="00B0F0"/>
      </a:hlink>
      <a:folHlink>
        <a:srgbClr val="AFB2B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2757</Words>
  <Application>Microsoft Office PowerPoint</Application>
  <PresentationFormat>Widescreen</PresentationFormat>
  <Paragraphs>310</Paragraphs>
  <Slides>37</Slides>
  <Notes>37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Noto Sans Symbols</vt:lpstr>
      <vt:lpstr>A000120140530A64PPBG</vt:lpstr>
      <vt:lpstr>ENVIRONMENT OF STRATEGIC MANAGEMENT. </vt:lpstr>
      <vt:lpstr>IMPORTANCE OF POLITICS IN STRATEGIC MANAGEMENT: </vt:lpstr>
      <vt:lpstr> ROLE OF COMPETITION:</vt:lpstr>
      <vt:lpstr>PowerPoint Presentation</vt:lpstr>
      <vt:lpstr>PowerPoint Presentation</vt:lpstr>
      <vt:lpstr>COMPONENTS OF ENVIRONMENT: </vt:lpstr>
      <vt:lpstr>(B) Macro/General Environment: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ENVIRONMENTAL SCANNING:</vt:lpstr>
      <vt:lpstr>ANALYSIS OF STRATEGIES AND CHOICE OF STRATEGY:</vt:lpstr>
      <vt:lpstr>PowerPoint Presentation</vt:lpstr>
      <vt:lpstr>PowerPoint Presentation</vt:lpstr>
      <vt:lpstr>PowerPoint Presentation</vt:lpstr>
      <vt:lpstr>ETHICS:</vt:lpstr>
      <vt:lpstr>SOCIAL RESPONSIBILITY:</vt:lpstr>
      <vt:lpstr>PowerPoint Presentation</vt:lpstr>
      <vt:lpstr>PowerPoint Presentation</vt:lpstr>
      <vt:lpstr>PowerPoint Presentation</vt:lpstr>
      <vt:lpstr>PowerPoint Presentation</vt:lpstr>
      <vt:lpstr>ARGUMENTS FOR SOCIAL RESPONSIBILITY OF BUSINESS:</vt:lpstr>
      <vt:lpstr>ARGUMENTS AGAINST SOCIAL RESPONSIBILITY OF BUSINESS:</vt:lpstr>
      <vt:lpstr>GREEN BANKING:</vt:lpstr>
      <vt:lpstr>IMPACT OF LEGAL FACTORS IN STRATEGIC MANAGEMENT:</vt:lpstr>
      <vt:lpstr>PowerPoint Presentation</vt:lpstr>
      <vt:lpstr>SWOT ANALYSIS :</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 OF STRATEGIC MANAGEMENT. </dc:title>
  <cp:lastModifiedBy>VIJAYA BALAJI</cp:lastModifiedBy>
  <cp:revision>5</cp:revision>
  <dcterms:modified xsi:type="dcterms:W3CDTF">2021-07-15T04:20:19Z</dcterms:modified>
</cp:coreProperties>
</file>